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522" r:id="rId2"/>
    <p:sldId id="582" r:id="rId3"/>
    <p:sldId id="525" r:id="rId4"/>
    <p:sldId id="519" r:id="rId5"/>
    <p:sldId id="297" r:id="rId6"/>
    <p:sldId id="589" r:id="rId7"/>
    <p:sldId id="591" r:id="rId8"/>
    <p:sldId id="302" r:id="rId9"/>
    <p:sldId id="592" r:id="rId10"/>
    <p:sldId id="596" r:id="rId11"/>
    <p:sldId id="600" r:id="rId12"/>
    <p:sldId id="590" r:id="rId13"/>
    <p:sldId id="583" r:id="rId14"/>
    <p:sldId id="526" r:id="rId15"/>
    <p:sldId id="267" r:id="rId16"/>
    <p:sldId id="599" r:id="rId17"/>
    <p:sldId id="601" r:id="rId18"/>
    <p:sldId id="584" r:id="rId19"/>
    <p:sldId id="595" r:id="rId20"/>
    <p:sldId id="594" r:id="rId21"/>
    <p:sldId id="602" r:id="rId22"/>
    <p:sldId id="603" r:id="rId23"/>
    <p:sldId id="604" r:id="rId24"/>
    <p:sldId id="605" r:id="rId25"/>
    <p:sldId id="606" r:id="rId26"/>
    <p:sldId id="607" r:id="rId27"/>
    <p:sldId id="608" r:id="rId28"/>
    <p:sldId id="609" r:id="rId29"/>
    <p:sldId id="610" r:id="rId30"/>
    <p:sldId id="611" r:id="rId31"/>
    <p:sldId id="612" r:id="rId32"/>
    <p:sldId id="585" r:id="rId33"/>
    <p:sldId id="527" r:id="rId34"/>
    <p:sldId id="613" r:id="rId35"/>
    <p:sldId id="618" r:id="rId36"/>
    <p:sldId id="614" r:id="rId37"/>
    <p:sldId id="619" r:id="rId38"/>
    <p:sldId id="615" r:id="rId39"/>
    <p:sldId id="620" r:id="rId40"/>
    <p:sldId id="621" r:id="rId41"/>
    <p:sldId id="524" r:id="rId42"/>
    <p:sldId id="517" r:id="rId43"/>
    <p:sldId id="518" r:id="rId44"/>
    <p:sldId id="778" r:id="rId45"/>
    <p:sldId id="586" r:id="rId46"/>
    <p:sldId id="300" r:id="rId47"/>
    <p:sldId id="528" r:id="rId48"/>
    <p:sldId id="597" r:id="rId49"/>
    <p:sldId id="520" r:id="rId50"/>
    <p:sldId id="271" r:id="rId51"/>
  </p:sldIdLst>
  <p:sldSz cx="18288000" cy="10287000"/>
  <p:notesSz cx="6858000" cy="9144000"/>
  <p:embeddedFontLst>
    <p:embeddedFont>
      <p:font typeface="Calibri" panose="020F0502020204030204" pitchFamily="34" charset="0"/>
      <p:regular r:id="rId53"/>
      <p:bold r:id="rId54"/>
      <p:italic r:id="rId55"/>
      <p:boldItalic r:id="rId56"/>
    </p:embeddedFont>
    <p:embeddedFont>
      <p:font typeface="Canva Sans Display" panose="020B0604020202020204" charset="0"/>
      <p:regular r:id="rId57"/>
    </p:embeddedFont>
    <p:embeddedFont>
      <p:font typeface="Montserrat" panose="00000500000000000000" pitchFamily="2" charset="0"/>
      <p:regular r:id="rId58"/>
      <p:bold r:id="rId59"/>
      <p:italic r:id="rId60"/>
      <p:boldItalic r:id="rId61"/>
    </p:embeddedFont>
    <p:embeddedFont>
      <p:font typeface="Montserrat Bold" panose="00000800000000000000" pitchFamily="2" charset="0"/>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40951-787F-41D3-B1CA-7BE75A459CB4}" v="1598" dt="2023-11-11T17:05:54.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0" d="100"/>
          <a:sy n="60" d="100"/>
        </p:scale>
        <p:origin x="37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50"/>
        <a:sy n="33" d="5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1F0A2-DA78-4102-B1DF-D429C081E84F}"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2521E-5E69-4277-BD03-C4EBE4CBBFEC}" type="slidenum">
              <a:rPr lang="en-US" smtClean="0"/>
              <a:t>‹#›</a:t>
            </a:fld>
            <a:endParaRPr lang="en-US"/>
          </a:p>
        </p:txBody>
      </p:sp>
    </p:spTree>
    <p:extLst>
      <p:ext uri="{BB962C8B-B14F-4D97-AF65-F5344CB8AC3E}">
        <p14:creationId xmlns:p14="http://schemas.microsoft.com/office/powerpoint/2010/main" val="50721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15</a:t>
            </a:fld>
            <a:endParaRPr lang="en-US"/>
          </a:p>
        </p:txBody>
      </p:sp>
    </p:spTree>
    <p:extLst>
      <p:ext uri="{BB962C8B-B14F-4D97-AF65-F5344CB8AC3E}">
        <p14:creationId xmlns:p14="http://schemas.microsoft.com/office/powerpoint/2010/main" val="375476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27</a:t>
            </a:fld>
            <a:endParaRPr lang="en-US"/>
          </a:p>
        </p:txBody>
      </p:sp>
    </p:spTree>
    <p:extLst>
      <p:ext uri="{BB962C8B-B14F-4D97-AF65-F5344CB8AC3E}">
        <p14:creationId xmlns:p14="http://schemas.microsoft.com/office/powerpoint/2010/main" val="138194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28</a:t>
            </a:fld>
            <a:endParaRPr lang="en-US"/>
          </a:p>
        </p:txBody>
      </p:sp>
    </p:spTree>
    <p:extLst>
      <p:ext uri="{BB962C8B-B14F-4D97-AF65-F5344CB8AC3E}">
        <p14:creationId xmlns:p14="http://schemas.microsoft.com/office/powerpoint/2010/main" val="117422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29</a:t>
            </a:fld>
            <a:endParaRPr lang="en-US"/>
          </a:p>
        </p:txBody>
      </p:sp>
    </p:spTree>
    <p:extLst>
      <p:ext uri="{BB962C8B-B14F-4D97-AF65-F5344CB8AC3E}">
        <p14:creationId xmlns:p14="http://schemas.microsoft.com/office/powerpoint/2010/main" val="135477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30</a:t>
            </a:fld>
            <a:endParaRPr lang="en-US"/>
          </a:p>
        </p:txBody>
      </p:sp>
    </p:spTree>
    <p:extLst>
      <p:ext uri="{BB962C8B-B14F-4D97-AF65-F5344CB8AC3E}">
        <p14:creationId xmlns:p14="http://schemas.microsoft.com/office/powerpoint/2010/main" val="251796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31</a:t>
            </a:fld>
            <a:endParaRPr lang="en-US"/>
          </a:p>
        </p:txBody>
      </p:sp>
    </p:spTree>
    <p:extLst>
      <p:ext uri="{BB962C8B-B14F-4D97-AF65-F5344CB8AC3E}">
        <p14:creationId xmlns:p14="http://schemas.microsoft.com/office/powerpoint/2010/main" val="321390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16</a:t>
            </a:fld>
            <a:endParaRPr lang="en-US"/>
          </a:p>
        </p:txBody>
      </p:sp>
    </p:spTree>
    <p:extLst>
      <p:ext uri="{BB962C8B-B14F-4D97-AF65-F5344CB8AC3E}">
        <p14:creationId xmlns:p14="http://schemas.microsoft.com/office/powerpoint/2010/main" val="145022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17</a:t>
            </a:fld>
            <a:endParaRPr lang="en-US"/>
          </a:p>
        </p:txBody>
      </p:sp>
    </p:spTree>
    <p:extLst>
      <p:ext uri="{BB962C8B-B14F-4D97-AF65-F5344CB8AC3E}">
        <p14:creationId xmlns:p14="http://schemas.microsoft.com/office/powerpoint/2010/main" val="10735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21</a:t>
            </a:fld>
            <a:endParaRPr lang="en-US"/>
          </a:p>
        </p:txBody>
      </p:sp>
    </p:spTree>
    <p:extLst>
      <p:ext uri="{BB962C8B-B14F-4D97-AF65-F5344CB8AC3E}">
        <p14:creationId xmlns:p14="http://schemas.microsoft.com/office/powerpoint/2010/main" val="268355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22</a:t>
            </a:fld>
            <a:endParaRPr lang="en-US"/>
          </a:p>
        </p:txBody>
      </p:sp>
    </p:spTree>
    <p:extLst>
      <p:ext uri="{BB962C8B-B14F-4D97-AF65-F5344CB8AC3E}">
        <p14:creationId xmlns:p14="http://schemas.microsoft.com/office/powerpoint/2010/main" val="401621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23</a:t>
            </a:fld>
            <a:endParaRPr lang="en-US"/>
          </a:p>
        </p:txBody>
      </p:sp>
    </p:spTree>
    <p:extLst>
      <p:ext uri="{BB962C8B-B14F-4D97-AF65-F5344CB8AC3E}">
        <p14:creationId xmlns:p14="http://schemas.microsoft.com/office/powerpoint/2010/main" val="377738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24</a:t>
            </a:fld>
            <a:endParaRPr lang="en-US"/>
          </a:p>
        </p:txBody>
      </p:sp>
    </p:spTree>
    <p:extLst>
      <p:ext uri="{BB962C8B-B14F-4D97-AF65-F5344CB8AC3E}">
        <p14:creationId xmlns:p14="http://schemas.microsoft.com/office/powerpoint/2010/main" val="137928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25</a:t>
            </a:fld>
            <a:endParaRPr lang="en-US"/>
          </a:p>
        </p:txBody>
      </p:sp>
    </p:spTree>
    <p:extLst>
      <p:ext uri="{BB962C8B-B14F-4D97-AF65-F5344CB8AC3E}">
        <p14:creationId xmlns:p14="http://schemas.microsoft.com/office/powerpoint/2010/main" val="262155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26</a:t>
            </a:fld>
            <a:endParaRPr lang="en-US"/>
          </a:p>
        </p:txBody>
      </p:sp>
    </p:spTree>
    <p:extLst>
      <p:ext uri="{BB962C8B-B14F-4D97-AF65-F5344CB8AC3E}">
        <p14:creationId xmlns:p14="http://schemas.microsoft.com/office/powerpoint/2010/main" val="174444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www.dhis2.org/" TargetMode="External"/><Relationship Id="rId4" Type="http://schemas.openxmlformats.org/officeDocument/2006/relationships/image" Target="../media/image5.png"/><Relationship Id="rId9" Type="http://schemas.openxmlformats.org/officeDocument/2006/relationships/hyperlink" Target="http://www.amass.websit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hyperlink" Target="http://www.dhis2.org/" TargetMode="External"/><Relationship Id="rId4" Type="http://schemas.openxmlformats.org/officeDocument/2006/relationships/image" Target="../media/image4.sv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4.sv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938534" y="8424784"/>
            <a:ext cx="10404488" cy="3341"/>
          </a:xfrm>
          <a:prstGeom prst="line">
            <a:avLst/>
          </a:prstGeom>
          <a:ln w="142875" cap="flat">
            <a:solidFill>
              <a:srgbClr val="0B3A7F"/>
            </a:solidFill>
            <a:prstDash val="solid"/>
            <a:headEnd type="none" w="sm" len="sm"/>
            <a:tailEnd type="none" w="sm" len="sm"/>
          </a:ln>
        </p:spPr>
        <p:txBody>
          <a:bodyPr/>
          <a:lstStyle/>
          <a:p>
            <a:endParaRPr lang="en-US"/>
          </a:p>
        </p:txBody>
      </p:sp>
      <p:sp>
        <p:nvSpPr>
          <p:cNvPr id="5" name="TextBox 5"/>
          <p:cNvSpPr txBox="1"/>
          <p:nvPr/>
        </p:nvSpPr>
        <p:spPr>
          <a:xfrm>
            <a:off x="1132067" y="-653500"/>
            <a:ext cx="16846811" cy="2873351"/>
          </a:xfrm>
          <a:prstGeom prst="rect">
            <a:avLst/>
          </a:prstGeom>
        </p:spPr>
        <p:txBody>
          <a:bodyPr lIns="0" tIns="0" rIns="0" bIns="0" rtlCol="0" anchor="t">
            <a:spAutoFit/>
          </a:bodyPr>
          <a:lstStyle/>
          <a:p>
            <a:pPr>
              <a:lnSpc>
                <a:spcPts val="5603"/>
              </a:lnSpc>
            </a:pPr>
            <a:r>
              <a:rPr lang="en-US" sz="4113" spc="-41" dirty="0">
                <a:solidFill>
                  <a:srgbClr val="FFFFFF"/>
                </a:solidFill>
                <a:latin typeface="Montserrat"/>
              </a:rPr>
              <a:t>1</a:t>
            </a:r>
          </a:p>
          <a:p>
            <a:pPr algn="just">
              <a:lnSpc>
                <a:spcPts val="8717"/>
              </a:lnSpc>
            </a:pPr>
            <a:r>
              <a:rPr lang="en-US" sz="6399" spc="-63" dirty="0">
                <a:solidFill>
                  <a:srgbClr val="0B3A7F"/>
                </a:solidFill>
                <a:latin typeface="Montserrat"/>
              </a:rPr>
              <a:t>WHONET Training Course Modules</a:t>
            </a:r>
          </a:p>
          <a:p>
            <a:pPr algn="just">
              <a:lnSpc>
                <a:spcPts val="8717"/>
              </a:lnSpc>
            </a:pPr>
            <a:r>
              <a:rPr lang="en-US" sz="6399" spc="-63" dirty="0">
                <a:solidFill>
                  <a:srgbClr val="0B3A7F"/>
                </a:solidFill>
                <a:latin typeface="Montserrat"/>
              </a:rPr>
              <a:t>Required modules</a:t>
            </a:r>
          </a:p>
        </p:txBody>
      </p:sp>
      <p:sp>
        <p:nvSpPr>
          <p:cNvPr id="6" name="TextBox 6"/>
          <p:cNvSpPr txBox="1"/>
          <p:nvPr/>
        </p:nvSpPr>
        <p:spPr>
          <a:xfrm>
            <a:off x="1840083" y="2664989"/>
            <a:ext cx="14378487" cy="5699637"/>
          </a:xfrm>
          <a:prstGeom prst="rect">
            <a:avLst/>
          </a:prstGeom>
        </p:spPr>
        <p:txBody>
          <a:bodyPr wrap="square" lIns="0" tIns="0" rIns="0" bIns="0" rtlCol="0" anchor="t">
            <a:spAutoFit/>
          </a:bodyPr>
          <a:lstStyle/>
          <a:p>
            <a:pPr marL="1114425" indent="-1114425">
              <a:lnSpc>
                <a:spcPts val="7481"/>
              </a:lnSpc>
              <a:buAutoNum type="arabicPeriod"/>
            </a:pPr>
            <a:r>
              <a:rPr lang="en-US" sz="5343" spc="-53" dirty="0">
                <a:solidFill>
                  <a:srgbClr val="0D8815"/>
                </a:solidFill>
                <a:latin typeface="Montserrat"/>
              </a:rPr>
              <a:t>Introduction to WHONET</a:t>
            </a:r>
          </a:p>
          <a:p>
            <a:pPr marL="1114425" indent="-1114425">
              <a:lnSpc>
                <a:spcPts val="7481"/>
              </a:lnSpc>
              <a:buAutoNum type="arabicPeriod"/>
            </a:pPr>
            <a:r>
              <a:rPr lang="en-US" sz="5343" spc="-53" dirty="0">
                <a:solidFill>
                  <a:srgbClr val="0D8815"/>
                </a:solidFill>
                <a:latin typeface="Montserrat"/>
              </a:rPr>
              <a:t>Laboratory configuration</a:t>
            </a:r>
          </a:p>
          <a:p>
            <a:pPr marL="1114425" indent="-1114425">
              <a:lnSpc>
                <a:spcPts val="7481"/>
              </a:lnSpc>
              <a:buAutoNum type="arabicPeriod"/>
            </a:pPr>
            <a:r>
              <a:rPr lang="en-US" sz="5343" spc="-53" dirty="0">
                <a:solidFill>
                  <a:srgbClr val="0D8815"/>
                </a:solidFill>
                <a:latin typeface="Montserrat"/>
              </a:rPr>
              <a:t>Data entry</a:t>
            </a:r>
          </a:p>
          <a:p>
            <a:pPr marL="1114425" indent="-1114425">
              <a:lnSpc>
                <a:spcPts val="7481"/>
              </a:lnSpc>
              <a:buAutoNum type="arabicPeriod"/>
            </a:pPr>
            <a:r>
              <a:rPr lang="en-US" sz="5343" spc="-53" dirty="0">
                <a:solidFill>
                  <a:srgbClr val="0D8815"/>
                </a:solidFill>
                <a:latin typeface="Montserrat"/>
              </a:rPr>
              <a:t>Data analysis – Overview</a:t>
            </a:r>
          </a:p>
          <a:p>
            <a:pPr marL="1114425" indent="-1114425">
              <a:lnSpc>
                <a:spcPts val="7481"/>
              </a:lnSpc>
              <a:buAutoNum type="arabicPeriod"/>
            </a:pPr>
            <a:r>
              <a:rPr lang="en-US" sz="5343" spc="-53" dirty="0">
                <a:solidFill>
                  <a:srgbClr val="0D8815"/>
                </a:solidFill>
                <a:latin typeface="Montserrat"/>
              </a:rPr>
              <a:t>Data analysis – Interactive analysis</a:t>
            </a:r>
          </a:p>
          <a:p>
            <a:pPr marL="1114425" indent="-1114425">
              <a:lnSpc>
                <a:spcPts val="7481"/>
              </a:lnSpc>
              <a:buAutoNum type="arabicPeriod"/>
            </a:pPr>
            <a:r>
              <a:rPr lang="en-US" sz="5343" b="1" spc="-53" dirty="0">
                <a:solidFill>
                  <a:srgbClr val="0D8815"/>
                </a:solidFill>
                <a:latin typeface="Montserrat"/>
              </a:rPr>
              <a:t>Data analysis – Quick analysis</a:t>
            </a:r>
          </a:p>
        </p:txBody>
      </p:sp>
      <p:grpSp>
        <p:nvGrpSpPr>
          <p:cNvPr id="14" name="Group 13">
            <a:extLst>
              <a:ext uri="{FF2B5EF4-FFF2-40B4-BE49-F238E27FC236}">
                <a16:creationId xmlns:a16="http://schemas.microsoft.com/office/drawing/2014/main" id="{AFAB6FE8-1AC7-5A89-90B0-C8CC78F6F93B}"/>
              </a:ext>
            </a:extLst>
          </p:cNvPr>
          <p:cNvGrpSpPr/>
          <p:nvPr/>
        </p:nvGrpSpPr>
        <p:grpSpPr>
          <a:xfrm>
            <a:off x="110444" y="109176"/>
            <a:ext cx="882162" cy="895461"/>
            <a:chOff x="97692" y="88826"/>
            <a:chExt cx="588108" cy="596974"/>
          </a:xfrm>
        </p:grpSpPr>
        <p:sp>
          <p:nvSpPr>
            <p:cNvPr id="4" name="Freeform 4"/>
            <p:cNvSpPr/>
            <p:nvPr/>
          </p:nvSpPr>
          <p:spPr>
            <a:xfrm>
              <a:off x="97692" y="97692"/>
              <a:ext cx="588108" cy="588108"/>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D8815"/>
            </a:solidFill>
          </p:spPr>
          <p:txBody>
            <a:bodyPr/>
            <a:lstStyle/>
            <a:p>
              <a:endParaRPr lang="en-US"/>
            </a:p>
          </p:txBody>
        </p:sp>
        <p:sp>
          <p:nvSpPr>
            <p:cNvPr id="13" name="TextBox 13"/>
            <p:cNvSpPr txBox="1"/>
            <p:nvPr/>
          </p:nvSpPr>
          <p:spPr>
            <a:xfrm>
              <a:off x="184076" y="88826"/>
              <a:ext cx="415341" cy="507575"/>
            </a:xfrm>
            <a:prstGeom prst="rect">
              <a:avLst/>
            </a:prstGeom>
          </p:spPr>
          <p:txBody>
            <a:bodyPr lIns="0" tIns="0" rIns="0" bIns="0" rtlCol="0" anchor="t">
              <a:spAutoFit/>
            </a:bodyPr>
            <a:lstStyle/>
            <a:p>
              <a:pPr algn="ctr">
                <a:lnSpc>
                  <a:spcPts val="6459"/>
                </a:lnSpc>
              </a:pPr>
              <a:r>
                <a:rPr lang="en-US" sz="4113" spc="-102" dirty="0">
                  <a:solidFill>
                    <a:srgbClr val="FFFFFF"/>
                  </a:solidFill>
                  <a:latin typeface="Canva Sans Display"/>
                </a:rPr>
                <a:t>1</a:t>
              </a:r>
            </a:p>
          </p:txBody>
        </p:sp>
      </p:grpSp>
    </p:spTree>
    <p:extLst>
      <p:ext uri="{BB962C8B-B14F-4D97-AF65-F5344CB8AC3E}">
        <p14:creationId xmlns:p14="http://schemas.microsoft.com/office/powerpoint/2010/main" val="188964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66E2D3-3B49-BE2E-BF1F-B9966F7281B1}"/>
              </a:ext>
            </a:extLst>
          </p:cNvPr>
          <p:cNvPicPr>
            <a:picLocks noChangeAspect="1"/>
          </p:cNvPicPr>
          <p:nvPr/>
        </p:nvPicPr>
        <p:blipFill>
          <a:blip r:embed="rId2"/>
          <a:stretch>
            <a:fillRect/>
          </a:stretch>
        </p:blipFill>
        <p:spPr>
          <a:xfrm>
            <a:off x="304800" y="15621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491735" y="1993404"/>
            <a:ext cx="5272265" cy="5953176"/>
          </a:xfrm>
        </p:spPr>
        <p:txBody>
          <a:bodyPr>
            <a:normAutofit/>
          </a:bodyPr>
          <a:lstStyle/>
          <a:p>
            <a:r>
              <a:rPr lang="en-US" sz="3000" dirty="0"/>
              <a:t>The specific output options will depend on which report you choose.</a:t>
            </a:r>
          </a:p>
          <a:p>
            <a:r>
              <a:rPr lang="en-US" sz="3000" dirty="0"/>
              <a:t>Some reports were developed for the screen and Excel, while other reports were developed for Word, PDF, or DHIS2.</a:t>
            </a:r>
            <a:endParaRPr lang="en-US" sz="2600" dirty="0"/>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Quick analysis – Output options</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5943600" y="6605153"/>
            <a:ext cx="1374005"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7D069BF-E43F-7685-A6FD-6722B196EF0E}"/>
              </a:ext>
            </a:extLst>
          </p:cNvPr>
          <p:cNvSpPr/>
          <p:nvPr/>
        </p:nvSpPr>
        <p:spPr>
          <a:xfrm>
            <a:off x="7621201" y="8779361"/>
            <a:ext cx="1828802"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22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AA9DA6-142E-AA8C-27D6-D8118D249C89}"/>
              </a:ext>
            </a:extLst>
          </p:cNvPr>
          <p:cNvPicPr>
            <a:picLocks noChangeAspect="1"/>
          </p:cNvPicPr>
          <p:nvPr/>
        </p:nvPicPr>
        <p:blipFill>
          <a:blip r:embed="rId2"/>
          <a:stretch>
            <a:fillRect/>
          </a:stretch>
        </p:blipFill>
        <p:spPr>
          <a:xfrm>
            <a:off x="914400" y="2476500"/>
            <a:ext cx="10080393" cy="7594618"/>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72735" y="2628900"/>
            <a:ext cx="5272265" cy="4066099"/>
          </a:xfrm>
        </p:spPr>
        <p:txBody>
          <a:bodyPr>
            <a:normAutofit/>
          </a:bodyPr>
          <a:lstStyle/>
          <a:p>
            <a:r>
              <a:rPr lang="en-US" sz="3000" dirty="0"/>
              <a:t>Review the results</a:t>
            </a:r>
          </a:p>
          <a:p>
            <a:r>
              <a:rPr lang="en-US" sz="3000" dirty="0"/>
              <a:t>Choose the graphs</a:t>
            </a:r>
          </a:p>
          <a:p>
            <a:r>
              <a:rPr lang="en-US" sz="3000" dirty="0"/>
              <a:t>Copy or save the results</a:t>
            </a:r>
          </a:p>
          <a:p>
            <a:r>
              <a:rPr lang="en-US" sz="3000" dirty="0"/>
              <a:t>Click on “Continue” when finished to proceed with the next analysis in the report</a:t>
            </a:r>
            <a:endParaRPr lang="en-US" sz="2600" dirty="0"/>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Organism and antibiotic statistics</a:t>
            </a:r>
          </a:p>
          <a:p>
            <a:pPr algn="l">
              <a:lnSpc>
                <a:spcPts val="8959"/>
              </a:lnSpc>
            </a:pPr>
            <a:r>
              <a:rPr lang="en-US" sz="6399" spc="-12" dirty="0">
                <a:solidFill>
                  <a:srgbClr val="0B3A7F"/>
                </a:solidFill>
                <a:latin typeface="Montserrat"/>
              </a:rPr>
              <a:t>Organism by laboratory</a:t>
            </a:r>
          </a:p>
        </p:txBody>
      </p:sp>
      <p:sp>
        <p:nvSpPr>
          <p:cNvPr id="10" name="Rectangle: Rounded Corners 9">
            <a:extLst>
              <a:ext uri="{FF2B5EF4-FFF2-40B4-BE49-F238E27FC236}">
                <a16:creationId xmlns:a16="http://schemas.microsoft.com/office/drawing/2014/main" id="{27D069BF-E43F-7685-A6FD-6722B196EF0E}"/>
              </a:ext>
            </a:extLst>
          </p:cNvPr>
          <p:cNvSpPr/>
          <p:nvPr/>
        </p:nvSpPr>
        <p:spPr>
          <a:xfrm>
            <a:off x="6476894" y="2988161"/>
            <a:ext cx="1511406"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83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73FD262-6E5E-C809-320B-B42EE54F9315}"/>
              </a:ext>
            </a:extLst>
          </p:cNvPr>
          <p:cNvPicPr>
            <a:picLocks noChangeAspect="1"/>
          </p:cNvPicPr>
          <p:nvPr/>
        </p:nvPicPr>
        <p:blipFill>
          <a:blip r:embed="rId2"/>
          <a:stretch>
            <a:fillRect/>
          </a:stretch>
        </p:blipFill>
        <p:spPr>
          <a:xfrm>
            <a:off x="512828" y="1358899"/>
            <a:ext cx="10993372" cy="7771177"/>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582400" y="6089603"/>
            <a:ext cx="5305980" cy="4174680"/>
          </a:xfrm>
        </p:spPr>
        <p:txBody>
          <a:bodyPr>
            <a:normAutofit/>
          </a:bodyPr>
          <a:lstStyle/>
          <a:p>
            <a:r>
              <a:rPr lang="en-US" sz="3000" dirty="0"/>
              <a:t>This feature is useful if you are only interested in a subset of dates.</a:t>
            </a:r>
          </a:p>
          <a:p>
            <a:r>
              <a:rPr lang="en-US" sz="3000" dirty="0"/>
              <a:t>It is also useful to filter out incorrect specimen dates such as “January 1, 1990” or “March 20, 2050”.</a:t>
            </a:r>
            <a:endParaRPr lang="en-US" sz="2600" dirty="0"/>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Including a date filter</a:t>
            </a:r>
          </a:p>
        </p:txBody>
      </p:sp>
      <p:sp>
        <p:nvSpPr>
          <p:cNvPr id="9" name="Rectangle: Rounded Corners 8">
            <a:extLst>
              <a:ext uri="{FF2B5EF4-FFF2-40B4-BE49-F238E27FC236}">
                <a16:creationId xmlns:a16="http://schemas.microsoft.com/office/drawing/2014/main" id="{118041A1-D3B1-C619-55EE-B23ADA7DCA5F}"/>
              </a:ext>
            </a:extLst>
          </p:cNvPr>
          <p:cNvSpPr/>
          <p:nvPr/>
        </p:nvSpPr>
        <p:spPr>
          <a:xfrm>
            <a:off x="2743200" y="6458299"/>
            <a:ext cx="182880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69654C2-0B68-8B46-9ED5-A2A83254B5EB}"/>
              </a:ext>
            </a:extLst>
          </p:cNvPr>
          <p:cNvSpPr/>
          <p:nvPr/>
        </p:nvSpPr>
        <p:spPr>
          <a:xfrm>
            <a:off x="685800" y="6877181"/>
            <a:ext cx="3239831"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7E8AA49-047C-FB45-E366-1E757D685E74}"/>
              </a:ext>
            </a:extLst>
          </p:cNvPr>
          <p:cNvPicPr>
            <a:picLocks noChangeAspect="1"/>
          </p:cNvPicPr>
          <p:nvPr/>
        </p:nvPicPr>
        <p:blipFill>
          <a:blip r:embed="rId5"/>
          <a:stretch>
            <a:fillRect/>
          </a:stretch>
        </p:blipFill>
        <p:spPr>
          <a:xfrm>
            <a:off x="11868705" y="1358900"/>
            <a:ext cx="5019675" cy="4248150"/>
          </a:xfrm>
          <a:prstGeom prst="rect">
            <a:avLst/>
          </a:prstGeom>
        </p:spPr>
      </p:pic>
      <p:sp>
        <p:nvSpPr>
          <p:cNvPr id="30" name="Rectangle: Rounded Corners 29">
            <a:extLst>
              <a:ext uri="{FF2B5EF4-FFF2-40B4-BE49-F238E27FC236}">
                <a16:creationId xmlns:a16="http://schemas.microsoft.com/office/drawing/2014/main" id="{2DFE292B-BD67-64AD-0059-D47A3215DDC5}"/>
              </a:ext>
            </a:extLst>
          </p:cNvPr>
          <p:cNvSpPr/>
          <p:nvPr/>
        </p:nvSpPr>
        <p:spPr>
          <a:xfrm>
            <a:off x="7696200" y="8547100"/>
            <a:ext cx="201168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92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683"/>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32371"/>
            <a:ext cx="14924769"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15929"/>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spc="-8" dirty="0">
                <a:solidFill>
                  <a:srgbClr val="0B3A7F"/>
                </a:solidFill>
                <a:latin typeface="Montserrat"/>
              </a:rPr>
              <a:t>WHONET Standard reports – Word</a:t>
            </a: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DHIS2 – Brief introduction</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User-defined reports</a:t>
            </a:r>
          </a:p>
        </p:txBody>
      </p:sp>
      <p:grpSp>
        <p:nvGrpSpPr>
          <p:cNvPr id="20" name="Group 19">
            <a:extLst>
              <a:ext uri="{FF2B5EF4-FFF2-40B4-BE49-F238E27FC236}">
                <a16:creationId xmlns:a16="http://schemas.microsoft.com/office/drawing/2014/main" id="{6AC0B5AA-3E7A-1046-BF05-B0AE20F7507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5896AF4C-8840-AC35-29FB-1FF57347020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2">
              <a:extLst>
                <a:ext uri="{FF2B5EF4-FFF2-40B4-BE49-F238E27FC236}">
                  <a16:creationId xmlns:a16="http://schemas.microsoft.com/office/drawing/2014/main" id="{83FD7A7F-A75A-73A1-46AA-030FD80714C9}"/>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23" name="Freeform 14">
            <a:extLst>
              <a:ext uri="{FF2B5EF4-FFF2-40B4-BE49-F238E27FC236}">
                <a16:creationId xmlns:a16="http://schemas.microsoft.com/office/drawing/2014/main" id="{2FA2E62A-9336-9247-ED07-DD9ECA5082CE}"/>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15">
            <a:extLst>
              <a:ext uri="{FF2B5EF4-FFF2-40B4-BE49-F238E27FC236}">
                <a16:creationId xmlns:a16="http://schemas.microsoft.com/office/drawing/2014/main" id="{B2A83949-BED8-C225-1EAD-AD85E3C8FF2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5" name="TextBox 18">
            <a:extLst>
              <a:ext uri="{FF2B5EF4-FFF2-40B4-BE49-F238E27FC236}">
                <a16:creationId xmlns:a16="http://schemas.microsoft.com/office/drawing/2014/main" id="{589E047B-FC63-6F69-6C6A-ED40B97DD9C5}"/>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231237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A31A7-3518-01BF-B1CB-C21E6388D78B}"/>
              </a:ext>
            </a:extLst>
          </p:cNvPr>
          <p:cNvPicPr>
            <a:picLocks noChangeAspect="1"/>
          </p:cNvPicPr>
          <p:nvPr/>
        </p:nvPicPr>
        <p:blipFill>
          <a:blip r:embed="rId2"/>
          <a:stretch>
            <a:fillRect/>
          </a:stretch>
        </p:blipFill>
        <p:spPr>
          <a:xfrm>
            <a:off x="558604" y="2360886"/>
            <a:ext cx="10261796" cy="7254027"/>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59340" y="2324100"/>
            <a:ext cx="5666660" cy="6883896"/>
          </a:xfrm>
        </p:spPr>
        <p:txBody>
          <a:bodyPr>
            <a:normAutofit/>
          </a:bodyPr>
          <a:lstStyle/>
          <a:p>
            <a:pPr marL="0" indent="0">
              <a:buNone/>
            </a:pPr>
            <a:r>
              <a:rPr lang="en-US" sz="3000" b="1" dirty="0"/>
              <a:t>Screen and Excel</a:t>
            </a:r>
          </a:p>
          <a:p>
            <a:pPr marL="0" indent="0">
              <a:buNone/>
            </a:pPr>
            <a:r>
              <a:rPr lang="en-US" sz="3000" dirty="0"/>
              <a:t>2.  Patient and sample statistics</a:t>
            </a:r>
          </a:p>
          <a:p>
            <a:pPr marL="0" indent="0">
              <a:buNone/>
            </a:pPr>
            <a:r>
              <a:rPr lang="en-US" sz="3000" dirty="0"/>
              <a:t>3.  Organism and antibiotic statistics</a:t>
            </a:r>
          </a:p>
          <a:p>
            <a:pPr marL="0" indent="0">
              <a:buNone/>
            </a:pPr>
            <a:r>
              <a:rPr lang="en-US" sz="3000" dirty="0"/>
              <a:t>4.  Isolate alerts</a:t>
            </a:r>
          </a:p>
          <a:p>
            <a:pPr marL="0" indent="0">
              <a:buNone/>
            </a:pPr>
            <a:endParaRPr lang="en-US" sz="3000" dirty="0"/>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reports</a:t>
            </a:r>
          </a:p>
          <a:p>
            <a:pPr algn="l">
              <a:lnSpc>
                <a:spcPts val="8959"/>
              </a:lnSpc>
            </a:pPr>
            <a:r>
              <a:rPr lang="en-US" sz="6399" spc="-12" dirty="0">
                <a:solidFill>
                  <a:srgbClr val="0B3A7F"/>
                </a:solidFill>
                <a:latin typeface="Montserrat"/>
              </a:rPr>
              <a:t>Screen and Excel</a:t>
            </a:r>
          </a:p>
        </p:txBody>
      </p:sp>
      <p:sp>
        <p:nvSpPr>
          <p:cNvPr id="2" name="Rectangle: Rounded Corners 1">
            <a:extLst>
              <a:ext uri="{FF2B5EF4-FFF2-40B4-BE49-F238E27FC236}">
                <a16:creationId xmlns:a16="http://schemas.microsoft.com/office/drawing/2014/main" id="{E3BF8E62-3237-97E8-5CCD-181FF030AFC3}"/>
              </a:ext>
            </a:extLst>
          </p:cNvPr>
          <p:cNvSpPr/>
          <p:nvPr/>
        </p:nvSpPr>
        <p:spPr>
          <a:xfrm>
            <a:off x="762000" y="4102100"/>
            <a:ext cx="2677547"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62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2717"/>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a:t>
            </a:r>
          </a:p>
          <a:p>
            <a:pPr algn="l">
              <a:lnSpc>
                <a:spcPts val="8959"/>
              </a:lnSpc>
            </a:pPr>
            <a:r>
              <a:rPr lang="en-US" sz="6399" spc="-12" dirty="0">
                <a:solidFill>
                  <a:srgbClr val="0B3A7F"/>
                </a:solidFill>
                <a:latin typeface="Montserrat"/>
              </a:rPr>
              <a:t>Patient and sample statistics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58467" y="2265036"/>
            <a:ext cx="17350740" cy="44786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latin typeface="Montserrat" panose="00000500000000000000" pitchFamily="2" charset="0"/>
              </a:rPr>
              <a:t>Analyses</a:t>
            </a:r>
          </a:p>
          <a:p>
            <a:pPr lvl="2"/>
            <a:r>
              <a:rPr lang="en-US" sz="3200" dirty="0">
                <a:latin typeface="Montserrat" panose="00000500000000000000" pitchFamily="2" charset="0"/>
              </a:rPr>
              <a:t>Laboratory by specimen month</a:t>
            </a:r>
          </a:p>
          <a:p>
            <a:pPr lvl="2"/>
            <a:r>
              <a:rPr lang="en-US" sz="3200" dirty="0">
                <a:latin typeface="Montserrat" panose="00000500000000000000" pitchFamily="2" charset="0"/>
              </a:rPr>
              <a:t>Sex by laboratory</a:t>
            </a:r>
          </a:p>
          <a:p>
            <a:pPr lvl="2"/>
            <a:r>
              <a:rPr lang="en-US" sz="3200" dirty="0">
                <a:latin typeface="Montserrat" panose="00000500000000000000" pitchFamily="2" charset="0"/>
              </a:rPr>
              <a:t>Age group by laboratory</a:t>
            </a:r>
          </a:p>
          <a:p>
            <a:pPr lvl="2"/>
            <a:r>
              <a:rPr lang="en-US" sz="3200" dirty="0">
                <a:latin typeface="Montserrat" panose="00000500000000000000" pitchFamily="2" charset="0"/>
              </a:rPr>
              <a:t>Location by laboratory</a:t>
            </a:r>
          </a:p>
          <a:p>
            <a:pPr lvl="2"/>
            <a:r>
              <a:rPr lang="en-US" sz="3200" dirty="0">
                <a:latin typeface="Montserrat" panose="00000500000000000000" pitchFamily="2" charset="0"/>
              </a:rPr>
              <a:t>Location type by laboratory</a:t>
            </a:r>
          </a:p>
          <a:p>
            <a:pPr lvl="2"/>
            <a:r>
              <a:rPr lang="en-US" sz="3200" dirty="0">
                <a:latin typeface="Montserrat" panose="00000500000000000000" pitchFamily="2" charset="0"/>
              </a:rPr>
              <a:t>Specimen type by laboratory</a:t>
            </a:r>
          </a:p>
        </p:txBody>
      </p:sp>
      <p:pic>
        <p:nvPicPr>
          <p:cNvPr id="20" name="Picture 19">
            <a:extLst>
              <a:ext uri="{FF2B5EF4-FFF2-40B4-BE49-F238E27FC236}">
                <a16:creationId xmlns:a16="http://schemas.microsoft.com/office/drawing/2014/main" id="{D48EC63B-6503-6906-DF0B-140E3EE113B0}"/>
              </a:ext>
            </a:extLst>
          </p:cNvPr>
          <p:cNvPicPr>
            <a:picLocks noChangeAspect="1"/>
          </p:cNvPicPr>
          <p:nvPr/>
        </p:nvPicPr>
        <p:blipFill>
          <a:blip r:embed="rId5"/>
          <a:stretch>
            <a:fillRect/>
          </a:stretch>
        </p:blipFill>
        <p:spPr>
          <a:xfrm>
            <a:off x="3733800" y="7148716"/>
            <a:ext cx="3810000" cy="3100184"/>
          </a:xfrm>
          <a:prstGeom prst="rect">
            <a:avLst/>
          </a:prstGeom>
        </p:spPr>
      </p:pic>
      <p:pic>
        <p:nvPicPr>
          <p:cNvPr id="22" name="Picture 21">
            <a:extLst>
              <a:ext uri="{FF2B5EF4-FFF2-40B4-BE49-F238E27FC236}">
                <a16:creationId xmlns:a16="http://schemas.microsoft.com/office/drawing/2014/main" id="{1F522D9D-CB8D-B731-81A2-EAB78FF700AB}"/>
              </a:ext>
            </a:extLst>
          </p:cNvPr>
          <p:cNvPicPr>
            <a:picLocks noChangeAspect="1"/>
          </p:cNvPicPr>
          <p:nvPr/>
        </p:nvPicPr>
        <p:blipFill>
          <a:blip r:embed="rId6"/>
          <a:stretch>
            <a:fillRect/>
          </a:stretch>
        </p:blipFill>
        <p:spPr>
          <a:xfrm>
            <a:off x="11353800" y="7277100"/>
            <a:ext cx="4648200" cy="2949478"/>
          </a:xfrm>
          <a:prstGeom prst="rect">
            <a:avLst/>
          </a:prstGeom>
        </p:spPr>
      </p:pic>
      <p:sp>
        <p:nvSpPr>
          <p:cNvPr id="23" name="TextBox 22">
            <a:extLst>
              <a:ext uri="{FF2B5EF4-FFF2-40B4-BE49-F238E27FC236}">
                <a16:creationId xmlns:a16="http://schemas.microsoft.com/office/drawing/2014/main" id="{428C78B3-E99C-D953-399E-B072966927C4}"/>
              </a:ext>
            </a:extLst>
          </p:cNvPr>
          <p:cNvSpPr txBox="1"/>
          <p:nvPr/>
        </p:nvSpPr>
        <p:spPr>
          <a:xfrm>
            <a:off x="3613795" y="6554569"/>
            <a:ext cx="5682605" cy="646331"/>
          </a:xfrm>
          <a:prstGeom prst="rect">
            <a:avLst/>
          </a:prstGeom>
          <a:noFill/>
        </p:spPr>
        <p:txBody>
          <a:bodyPr wrap="square" rtlCol="0">
            <a:spAutoFit/>
          </a:bodyPr>
          <a:lstStyle/>
          <a:p>
            <a:pPr algn="l"/>
            <a:r>
              <a:rPr lang="en-US" sz="3600" b="1" dirty="0"/>
              <a:t>Laboratory by location</a:t>
            </a:r>
            <a:endParaRPr lang="en-US" sz="2400" b="1" dirty="0"/>
          </a:p>
        </p:txBody>
      </p:sp>
      <p:sp>
        <p:nvSpPr>
          <p:cNvPr id="25" name="TextBox 24">
            <a:extLst>
              <a:ext uri="{FF2B5EF4-FFF2-40B4-BE49-F238E27FC236}">
                <a16:creationId xmlns:a16="http://schemas.microsoft.com/office/drawing/2014/main" id="{CC5BCF59-6C60-D551-9BDA-26CF862EFD92}"/>
              </a:ext>
            </a:extLst>
          </p:cNvPr>
          <p:cNvSpPr txBox="1"/>
          <p:nvPr/>
        </p:nvSpPr>
        <p:spPr>
          <a:xfrm>
            <a:off x="11353800" y="6667500"/>
            <a:ext cx="5682605" cy="646331"/>
          </a:xfrm>
          <a:prstGeom prst="rect">
            <a:avLst/>
          </a:prstGeom>
          <a:noFill/>
        </p:spPr>
        <p:txBody>
          <a:bodyPr wrap="square" rtlCol="0">
            <a:spAutoFit/>
          </a:bodyPr>
          <a:lstStyle/>
          <a:p>
            <a:pPr algn="l"/>
            <a:r>
              <a:rPr lang="en-US" sz="3600" b="1" dirty="0"/>
              <a:t>Laboratory by specimen type</a:t>
            </a:r>
            <a:endParaRPr lang="en-US" sz="2400" b="1" dirty="0"/>
          </a:p>
        </p:txBody>
      </p:sp>
      <p:sp>
        <p:nvSpPr>
          <p:cNvPr id="26" name="TextBox 25">
            <a:extLst>
              <a:ext uri="{FF2B5EF4-FFF2-40B4-BE49-F238E27FC236}">
                <a16:creationId xmlns:a16="http://schemas.microsoft.com/office/drawing/2014/main" id="{F647EB48-B31E-AF98-D75E-F04087E07244}"/>
              </a:ext>
            </a:extLst>
          </p:cNvPr>
          <p:cNvSpPr txBox="1"/>
          <p:nvPr/>
        </p:nvSpPr>
        <p:spPr>
          <a:xfrm>
            <a:off x="1981200" y="8307169"/>
            <a:ext cx="1991718" cy="646331"/>
          </a:xfrm>
          <a:prstGeom prst="rect">
            <a:avLst/>
          </a:prstGeom>
          <a:noFill/>
        </p:spPr>
        <p:txBody>
          <a:bodyPr wrap="square" rtlCol="0">
            <a:spAutoFit/>
          </a:bodyPr>
          <a:lstStyle/>
          <a:p>
            <a:pPr algn="l"/>
            <a:r>
              <a:rPr lang="en-US" sz="3600" b="1" dirty="0"/>
              <a:t>Screen</a:t>
            </a:r>
            <a:endParaRPr lang="en-US" sz="2400" b="1" dirty="0"/>
          </a:p>
        </p:txBody>
      </p:sp>
      <p:sp>
        <p:nvSpPr>
          <p:cNvPr id="27" name="TextBox 26">
            <a:extLst>
              <a:ext uri="{FF2B5EF4-FFF2-40B4-BE49-F238E27FC236}">
                <a16:creationId xmlns:a16="http://schemas.microsoft.com/office/drawing/2014/main" id="{EC8C509C-E18B-31B4-7AC2-E09FC55367E4}"/>
              </a:ext>
            </a:extLst>
          </p:cNvPr>
          <p:cNvSpPr txBox="1"/>
          <p:nvPr/>
        </p:nvSpPr>
        <p:spPr>
          <a:xfrm>
            <a:off x="9819282" y="8307169"/>
            <a:ext cx="1991718" cy="646331"/>
          </a:xfrm>
          <a:prstGeom prst="rect">
            <a:avLst/>
          </a:prstGeom>
          <a:noFill/>
        </p:spPr>
        <p:txBody>
          <a:bodyPr wrap="square" rtlCol="0">
            <a:spAutoFit/>
          </a:bodyPr>
          <a:lstStyle/>
          <a:p>
            <a:pPr algn="l"/>
            <a:r>
              <a:rPr lang="en-US" sz="3600" b="1" dirty="0"/>
              <a:t>Excel</a:t>
            </a:r>
            <a:endParaRPr lang="en-US" sz="2400" b="1" dirty="0"/>
          </a:p>
        </p:txBody>
      </p:sp>
    </p:spTree>
    <p:extLst>
      <p:ext uri="{BB962C8B-B14F-4D97-AF65-F5344CB8AC3E}">
        <p14:creationId xmlns:p14="http://schemas.microsoft.com/office/powerpoint/2010/main" val="2670898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a:t>
            </a:r>
          </a:p>
          <a:p>
            <a:pPr algn="l">
              <a:lnSpc>
                <a:spcPts val="8959"/>
              </a:lnSpc>
            </a:pPr>
            <a:r>
              <a:rPr lang="en-US" sz="6399" spc="-12" dirty="0">
                <a:solidFill>
                  <a:srgbClr val="0B3A7F"/>
                </a:solidFill>
                <a:latin typeface="Montserrat"/>
              </a:rPr>
              <a:t>Organism and antibiotic statistics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58468" y="1960236"/>
            <a:ext cx="7919738" cy="44786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latin typeface="Montserrat" panose="00000500000000000000" pitchFamily="2" charset="0"/>
              </a:rPr>
              <a:t>Organism</a:t>
            </a:r>
          </a:p>
          <a:p>
            <a:pPr lvl="2"/>
            <a:r>
              <a:rPr lang="en-US" sz="3200" dirty="0">
                <a:latin typeface="Montserrat" panose="00000500000000000000" pitchFamily="2" charset="0"/>
              </a:rPr>
              <a:t>Organism by laboratory</a:t>
            </a:r>
          </a:p>
          <a:p>
            <a:pPr lvl="2"/>
            <a:r>
              <a:rPr lang="en-US" sz="3200" dirty="0">
                <a:latin typeface="Montserrat" panose="00000500000000000000" pitchFamily="2" charset="0"/>
              </a:rPr>
              <a:t>Organism by specimen month</a:t>
            </a:r>
          </a:p>
          <a:p>
            <a:pPr lvl="2"/>
            <a:r>
              <a:rPr lang="en-US" sz="3200" dirty="0">
                <a:latin typeface="Montserrat" panose="00000500000000000000" pitchFamily="2" charset="0"/>
              </a:rPr>
              <a:t>Organism by sex</a:t>
            </a:r>
          </a:p>
          <a:p>
            <a:pPr lvl="2"/>
            <a:r>
              <a:rPr lang="en-US" sz="3200" dirty="0">
                <a:latin typeface="Montserrat" panose="00000500000000000000" pitchFamily="2" charset="0"/>
              </a:rPr>
              <a:t>Organism by age group</a:t>
            </a:r>
          </a:p>
          <a:p>
            <a:pPr lvl="2"/>
            <a:r>
              <a:rPr lang="en-US" sz="3200" dirty="0">
                <a:latin typeface="Montserrat" panose="00000500000000000000" pitchFamily="2" charset="0"/>
              </a:rPr>
              <a:t>Organism by location</a:t>
            </a:r>
          </a:p>
          <a:p>
            <a:pPr lvl="2"/>
            <a:r>
              <a:rPr lang="en-US" sz="3200" dirty="0">
                <a:latin typeface="Montserrat" panose="00000500000000000000" pitchFamily="2" charset="0"/>
              </a:rPr>
              <a:t>Organism by location type</a:t>
            </a:r>
          </a:p>
          <a:p>
            <a:pPr lvl="2"/>
            <a:r>
              <a:rPr lang="en-US" sz="3200" dirty="0">
                <a:latin typeface="Montserrat" panose="00000500000000000000" pitchFamily="2" charset="0"/>
              </a:rPr>
              <a:t>Organism by specimen type</a:t>
            </a:r>
          </a:p>
        </p:txBody>
      </p:sp>
      <p:sp>
        <p:nvSpPr>
          <p:cNvPr id="5" name="TextBox 4">
            <a:extLst>
              <a:ext uri="{FF2B5EF4-FFF2-40B4-BE49-F238E27FC236}">
                <a16:creationId xmlns:a16="http://schemas.microsoft.com/office/drawing/2014/main" id="{526F5BE6-3CDA-DDA5-8BB4-FC12A88E3C17}"/>
              </a:ext>
            </a:extLst>
          </p:cNvPr>
          <p:cNvSpPr txBox="1"/>
          <p:nvPr/>
        </p:nvSpPr>
        <p:spPr>
          <a:xfrm>
            <a:off x="9067800" y="8307169"/>
            <a:ext cx="1647279" cy="646331"/>
          </a:xfrm>
          <a:prstGeom prst="rect">
            <a:avLst/>
          </a:prstGeom>
          <a:noFill/>
        </p:spPr>
        <p:txBody>
          <a:bodyPr wrap="square" rtlCol="0">
            <a:spAutoFit/>
          </a:bodyPr>
          <a:lstStyle/>
          <a:p>
            <a:pPr algn="l"/>
            <a:r>
              <a:rPr lang="en-US" sz="3600" b="1" dirty="0"/>
              <a:t>Screen</a:t>
            </a:r>
            <a:endParaRPr lang="en-US" sz="2400" b="1" dirty="0"/>
          </a:p>
        </p:txBody>
      </p:sp>
      <p:pic>
        <p:nvPicPr>
          <p:cNvPr id="7" name="Picture 6">
            <a:extLst>
              <a:ext uri="{FF2B5EF4-FFF2-40B4-BE49-F238E27FC236}">
                <a16:creationId xmlns:a16="http://schemas.microsoft.com/office/drawing/2014/main" id="{106E1A87-1987-F698-B16F-3538CD173649}"/>
              </a:ext>
            </a:extLst>
          </p:cNvPr>
          <p:cNvPicPr>
            <a:picLocks noChangeAspect="1"/>
          </p:cNvPicPr>
          <p:nvPr/>
        </p:nvPicPr>
        <p:blipFill>
          <a:blip r:embed="rId5"/>
          <a:stretch>
            <a:fillRect/>
          </a:stretch>
        </p:blipFill>
        <p:spPr>
          <a:xfrm>
            <a:off x="10706679" y="6967942"/>
            <a:ext cx="5397487" cy="3204758"/>
          </a:xfrm>
          <a:prstGeom prst="rect">
            <a:avLst/>
          </a:prstGeom>
        </p:spPr>
      </p:pic>
      <p:sp>
        <p:nvSpPr>
          <p:cNvPr id="8" name="TextBox 7">
            <a:extLst>
              <a:ext uri="{FF2B5EF4-FFF2-40B4-BE49-F238E27FC236}">
                <a16:creationId xmlns:a16="http://schemas.microsoft.com/office/drawing/2014/main" id="{1550DB5A-A794-E012-2B94-D38078095358}"/>
              </a:ext>
            </a:extLst>
          </p:cNvPr>
          <p:cNvSpPr txBox="1"/>
          <p:nvPr/>
        </p:nvSpPr>
        <p:spPr>
          <a:xfrm>
            <a:off x="10591800" y="6478369"/>
            <a:ext cx="5682605" cy="646331"/>
          </a:xfrm>
          <a:prstGeom prst="rect">
            <a:avLst/>
          </a:prstGeom>
          <a:noFill/>
        </p:spPr>
        <p:txBody>
          <a:bodyPr wrap="square" rtlCol="0">
            <a:spAutoFit/>
          </a:bodyPr>
          <a:lstStyle/>
          <a:p>
            <a:pPr algn="l"/>
            <a:r>
              <a:rPr lang="en-US" sz="3600" b="1" dirty="0"/>
              <a:t>%RIS for </a:t>
            </a:r>
            <a:r>
              <a:rPr lang="en-US" sz="3600" b="1" i="1" dirty="0"/>
              <a:t>Escherichia coli</a:t>
            </a:r>
            <a:endParaRPr lang="en-US" sz="2400" b="1" i="1" dirty="0"/>
          </a:p>
        </p:txBody>
      </p:sp>
      <p:sp>
        <p:nvSpPr>
          <p:cNvPr id="9" name="TextBox 8">
            <a:extLst>
              <a:ext uri="{FF2B5EF4-FFF2-40B4-BE49-F238E27FC236}">
                <a16:creationId xmlns:a16="http://schemas.microsoft.com/office/drawing/2014/main" id="{98AE9965-C1AE-02BD-09A0-9AF83EF75121}"/>
              </a:ext>
            </a:extLst>
          </p:cNvPr>
          <p:cNvSpPr txBox="1"/>
          <p:nvPr/>
        </p:nvSpPr>
        <p:spPr>
          <a:xfrm>
            <a:off x="762000" y="8267700"/>
            <a:ext cx="1647279" cy="646331"/>
          </a:xfrm>
          <a:prstGeom prst="rect">
            <a:avLst/>
          </a:prstGeom>
          <a:noFill/>
        </p:spPr>
        <p:txBody>
          <a:bodyPr wrap="square" rtlCol="0">
            <a:spAutoFit/>
          </a:bodyPr>
          <a:lstStyle/>
          <a:p>
            <a:pPr algn="l"/>
            <a:r>
              <a:rPr lang="en-US" sz="3600" b="1" dirty="0"/>
              <a:t>Excel</a:t>
            </a:r>
            <a:endParaRPr lang="en-US" sz="2400" b="1" dirty="0"/>
          </a:p>
        </p:txBody>
      </p:sp>
      <p:pic>
        <p:nvPicPr>
          <p:cNvPr id="10" name="Picture 9">
            <a:extLst>
              <a:ext uri="{FF2B5EF4-FFF2-40B4-BE49-F238E27FC236}">
                <a16:creationId xmlns:a16="http://schemas.microsoft.com/office/drawing/2014/main" id="{69532F8B-28F5-8E68-877D-8556C1B99D87}"/>
              </a:ext>
            </a:extLst>
          </p:cNvPr>
          <p:cNvPicPr>
            <a:picLocks noChangeAspect="1"/>
          </p:cNvPicPr>
          <p:nvPr/>
        </p:nvPicPr>
        <p:blipFill>
          <a:blip r:embed="rId6"/>
          <a:stretch>
            <a:fillRect/>
          </a:stretch>
        </p:blipFill>
        <p:spPr>
          <a:xfrm>
            <a:off x="2111210" y="6972300"/>
            <a:ext cx="6270790" cy="3231790"/>
          </a:xfrm>
          <a:prstGeom prst="rect">
            <a:avLst/>
          </a:prstGeom>
        </p:spPr>
      </p:pic>
      <p:sp>
        <p:nvSpPr>
          <p:cNvPr id="11" name="TextBox 10">
            <a:extLst>
              <a:ext uri="{FF2B5EF4-FFF2-40B4-BE49-F238E27FC236}">
                <a16:creationId xmlns:a16="http://schemas.microsoft.com/office/drawing/2014/main" id="{10E6AD68-54B8-B01A-06A1-803F9BA1F4D9}"/>
              </a:ext>
            </a:extLst>
          </p:cNvPr>
          <p:cNvSpPr txBox="1"/>
          <p:nvPr/>
        </p:nvSpPr>
        <p:spPr>
          <a:xfrm>
            <a:off x="2057400" y="6478369"/>
            <a:ext cx="5682605" cy="646331"/>
          </a:xfrm>
          <a:prstGeom prst="rect">
            <a:avLst/>
          </a:prstGeom>
          <a:noFill/>
        </p:spPr>
        <p:txBody>
          <a:bodyPr wrap="square" rtlCol="0">
            <a:spAutoFit/>
          </a:bodyPr>
          <a:lstStyle/>
          <a:p>
            <a:pPr algn="l"/>
            <a:r>
              <a:rPr lang="en-US" sz="3600" b="1" dirty="0"/>
              <a:t>Organism by location</a:t>
            </a:r>
            <a:endParaRPr lang="en-US" sz="2400" b="1" i="1" dirty="0"/>
          </a:p>
        </p:txBody>
      </p:sp>
      <p:sp>
        <p:nvSpPr>
          <p:cNvPr id="12" name="Content Placeholder 2">
            <a:extLst>
              <a:ext uri="{FF2B5EF4-FFF2-40B4-BE49-F238E27FC236}">
                <a16:creationId xmlns:a16="http://schemas.microsoft.com/office/drawing/2014/main" id="{EFD5B336-60C9-5D78-CDEB-21E9DF720D7C}"/>
              </a:ext>
            </a:extLst>
          </p:cNvPr>
          <p:cNvSpPr txBox="1">
            <a:spLocks/>
          </p:cNvSpPr>
          <p:nvPr/>
        </p:nvSpPr>
        <p:spPr>
          <a:xfrm>
            <a:off x="9758662" y="1960236"/>
            <a:ext cx="7919738" cy="44786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latin typeface="Montserrat" panose="00000500000000000000" pitchFamily="2" charset="0"/>
              </a:rPr>
              <a:t>Antibiotics</a:t>
            </a:r>
          </a:p>
          <a:p>
            <a:pPr lvl="2"/>
            <a:r>
              <a:rPr lang="en-US" sz="3200" dirty="0">
                <a:latin typeface="Montserrat" panose="00000500000000000000" pitchFamily="2" charset="0"/>
              </a:rPr>
              <a:t>%RIS for </a:t>
            </a:r>
            <a:r>
              <a:rPr lang="en-US" sz="3200" i="1" dirty="0">
                <a:latin typeface="Montserrat" panose="00000500000000000000" pitchFamily="2" charset="0"/>
              </a:rPr>
              <a:t>Staphylococcus aureus</a:t>
            </a:r>
            <a:endParaRPr lang="en-US" sz="3200" dirty="0">
              <a:latin typeface="Montserrat" panose="00000500000000000000" pitchFamily="2" charset="0"/>
            </a:endParaRPr>
          </a:p>
          <a:p>
            <a:pPr lvl="2"/>
            <a:r>
              <a:rPr lang="en-US" sz="3200" dirty="0">
                <a:latin typeface="Montserrat" panose="00000500000000000000" pitchFamily="2" charset="0"/>
              </a:rPr>
              <a:t>%RIS for </a:t>
            </a:r>
            <a:r>
              <a:rPr lang="en-US" sz="3200" i="1" dirty="0">
                <a:latin typeface="Montserrat" panose="00000500000000000000" pitchFamily="2" charset="0"/>
              </a:rPr>
              <a:t>Escherichia coli</a:t>
            </a:r>
            <a:endParaRPr lang="en-US" sz="3200" dirty="0">
              <a:latin typeface="Montserrat" panose="00000500000000000000" pitchFamily="2" charset="0"/>
            </a:endParaRPr>
          </a:p>
          <a:p>
            <a:pPr lvl="2"/>
            <a:r>
              <a:rPr lang="en-US" sz="3200" dirty="0">
                <a:latin typeface="Montserrat" panose="00000500000000000000" pitchFamily="2" charset="0"/>
              </a:rPr>
              <a:t>Gram-positive antibiogram</a:t>
            </a:r>
          </a:p>
          <a:p>
            <a:pPr lvl="2"/>
            <a:r>
              <a:rPr lang="en-US" sz="3200" dirty="0">
                <a:latin typeface="Montserrat" panose="00000500000000000000" pitchFamily="2" charset="0"/>
              </a:rPr>
              <a:t>Gram-negative antibiogram</a:t>
            </a:r>
          </a:p>
        </p:txBody>
      </p:sp>
    </p:spTree>
    <p:extLst>
      <p:ext uri="{BB962C8B-B14F-4D97-AF65-F5344CB8AC3E}">
        <p14:creationId xmlns:p14="http://schemas.microsoft.com/office/powerpoint/2010/main" val="357003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a:t>
            </a:r>
          </a:p>
          <a:p>
            <a:pPr algn="l">
              <a:lnSpc>
                <a:spcPts val="8959"/>
              </a:lnSpc>
            </a:pPr>
            <a:r>
              <a:rPr lang="en-US" sz="6399" spc="-12" dirty="0">
                <a:solidFill>
                  <a:srgbClr val="0B3A7F"/>
                </a:solidFill>
                <a:latin typeface="Montserrat"/>
              </a:rPr>
              <a:t>Isolate alerts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188836"/>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3200" dirty="0">
                <a:latin typeface="Montserrat" panose="00000500000000000000" pitchFamily="2" charset="0"/>
              </a:rPr>
              <a:t>Alerts for important species and important resistance</a:t>
            </a:r>
          </a:p>
          <a:p>
            <a:pPr lvl="3"/>
            <a:r>
              <a:rPr lang="en-US" sz="2800" dirty="0">
                <a:latin typeface="Montserrat" panose="00000500000000000000" pitchFamily="2" charset="0"/>
              </a:rPr>
              <a:t>Listing</a:t>
            </a:r>
          </a:p>
          <a:p>
            <a:pPr lvl="3"/>
            <a:r>
              <a:rPr lang="en-US" sz="2800" dirty="0">
                <a:latin typeface="Montserrat" panose="00000500000000000000" pitchFamily="2" charset="0"/>
              </a:rPr>
              <a:t>Summary</a:t>
            </a:r>
            <a:endParaRPr lang="en-US" sz="3200" dirty="0">
              <a:latin typeface="Montserrat" panose="00000500000000000000" pitchFamily="2" charset="0"/>
            </a:endParaRPr>
          </a:p>
        </p:txBody>
      </p:sp>
      <p:sp>
        <p:nvSpPr>
          <p:cNvPr id="5" name="TextBox 4">
            <a:extLst>
              <a:ext uri="{FF2B5EF4-FFF2-40B4-BE49-F238E27FC236}">
                <a16:creationId xmlns:a16="http://schemas.microsoft.com/office/drawing/2014/main" id="{526F5BE6-3CDA-DDA5-8BB4-FC12A88E3C17}"/>
              </a:ext>
            </a:extLst>
          </p:cNvPr>
          <p:cNvSpPr txBox="1"/>
          <p:nvPr/>
        </p:nvSpPr>
        <p:spPr>
          <a:xfrm>
            <a:off x="8792121" y="7810500"/>
            <a:ext cx="1647279" cy="646331"/>
          </a:xfrm>
          <a:prstGeom prst="rect">
            <a:avLst/>
          </a:prstGeom>
          <a:noFill/>
        </p:spPr>
        <p:txBody>
          <a:bodyPr wrap="square" rtlCol="0">
            <a:spAutoFit/>
          </a:bodyPr>
          <a:lstStyle/>
          <a:p>
            <a:pPr algn="l"/>
            <a:r>
              <a:rPr lang="en-US" sz="3600" b="1" dirty="0"/>
              <a:t>Excel</a:t>
            </a:r>
            <a:endParaRPr lang="en-US" sz="2400" b="1" dirty="0"/>
          </a:p>
        </p:txBody>
      </p:sp>
      <p:pic>
        <p:nvPicPr>
          <p:cNvPr id="6" name="Picture 5">
            <a:extLst>
              <a:ext uri="{FF2B5EF4-FFF2-40B4-BE49-F238E27FC236}">
                <a16:creationId xmlns:a16="http://schemas.microsoft.com/office/drawing/2014/main" id="{BB453E0F-BE8F-7525-F081-E7A97CF27D5A}"/>
              </a:ext>
            </a:extLst>
          </p:cNvPr>
          <p:cNvPicPr>
            <a:picLocks noChangeAspect="1"/>
          </p:cNvPicPr>
          <p:nvPr/>
        </p:nvPicPr>
        <p:blipFill>
          <a:blip r:embed="rId5"/>
          <a:stretch>
            <a:fillRect/>
          </a:stretch>
        </p:blipFill>
        <p:spPr>
          <a:xfrm>
            <a:off x="1847051" y="6438900"/>
            <a:ext cx="5620549" cy="3525617"/>
          </a:xfrm>
          <a:prstGeom prst="rect">
            <a:avLst/>
          </a:prstGeom>
        </p:spPr>
      </p:pic>
      <p:sp>
        <p:nvSpPr>
          <p:cNvPr id="13" name="TextBox 12">
            <a:extLst>
              <a:ext uri="{FF2B5EF4-FFF2-40B4-BE49-F238E27FC236}">
                <a16:creationId xmlns:a16="http://schemas.microsoft.com/office/drawing/2014/main" id="{9F495FA4-DB2F-DFAC-3710-B8906E7D673F}"/>
              </a:ext>
            </a:extLst>
          </p:cNvPr>
          <p:cNvSpPr txBox="1"/>
          <p:nvPr/>
        </p:nvSpPr>
        <p:spPr>
          <a:xfrm>
            <a:off x="1708793" y="5067300"/>
            <a:ext cx="9035407" cy="1200329"/>
          </a:xfrm>
          <a:prstGeom prst="rect">
            <a:avLst/>
          </a:prstGeom>
          <a:noFill/>
        </p:spPr>
        <p:txBody>
          <a:bodyPr wrap="square" rtlCol="0">
            <a:spAutoFit/>
          </a:bodyPr>
          <a:lstStyle/>
          <a:p>
            <a:pPr algn="l"/>
            <a:r>
              <a:rPr lang="en-US" sz="3600" b="1" dirty="0"/>
              <a:t>Listing – Important species and important resistance</a:t>
            </a:r>
            <a:endParaRPr lang="en-US" sz="2400" b="1" i="1" dirty="0"/>
          </a:p>
        </p:txBody>
      </p:sp>
      <p:sp>
        <p:nvSpPr>
          <p:cNvPr id="19" name="TextBox 18">
            <a:extLst>
              <a:ext uri="{FF2B5EF4-FFF2-40B4-BE49-F238E27FC236}">
                <a16:creationId xmlns:a16="http://schemas.microsoft.com/office/drawing/2014/main" id="{ADB6A859-6C2F-7FA7-9961-6737ED843DCC}"/>
              </a:ext>
            </a:extLst>
          </p:cNvPr>
          <p:cNvSpPr txBox="1"/>
          <p:nvPr/>
        </p:nvSpPr>
        <p:spPr>
          <a:xfrm>
            <a:off x="10090795" y="5524500"/>
            <a:ext cx="8044805" cy="646331"/>
          </a:xfrm>
          <a:prstGeom prst="rect">
            <a:avLst/>
          </a:prstGeom>
          <a:noFill/>
        </p:spPr>
        <p:txBody>
          <a:bodyPr wrap="square" rtlCol="0">
            <a:spAutoFit/>
          </a:bodyPr>
          <a:lstStyle/>
          <a:p>
            <a:pPr algn="l"/>
            <a:r>
              <a:rPr lang="en-US" sz="3600" b="1" dirty="0"/>
              <a:t>Summary – Quality control alerts</a:t>
            </a:r>
            <a:endParaRPr lang="en-US" sz="2400" b="1" i="1" dirty="0"/>
          </a:p>
        </p:txBody>
      </p:sp>
      <p:pic>
        <p:nvPicPr>
          <p:cNvPr id="20" name="Picture 19">
            <a:extLst>
              <a:ext uri="{FF2B5EF4-FFF2-40B4-BE49-F238E27FC236}">
                <a16:creationId xmlns:a16="http://schemas.microsoft.com/office/drawing/2014/main" id="{243431F8-2660-140D-FC52-7B006D2FC44C}"/>
              </a:ext>
            </a:extLst>
          </p:cNvPr>
          <p:cNvPicPr>
            <a:picLocks noChangeAspect="1"/>
          </p:cNvPicPr>
          <p:nvPr/>
        </p:nvPicPr>
        <p:blipFill>
          <a:blip r:embed="rId6"/>
          <a:stretch>
            <a:fillRect/>
          </a:stretch>
        </p:blipFill>
        <p:spPr>
          <a:xfrm>
            <a:off x="10134600" y="6591300"/>
            <a:ext cx="7785905" cy="2587407"/>
          </a:xfrm>
          <a:prstGeom prst="rect">
            <a:avLst/>
          </a:prstGeom>
        </p:spPr>
      </p:pic>
      <p:sp>
        <p:nvSpPr>
          <p:cNvPr id="21" name="TextBox 20">
            <a:extLst>
              <a:ext uri="{FF2B5EF4-FFF2-40B4-BE49-F238E27FC236}">
                <a16:creationId xmlns:a16="http://schemas.microsoft.com/office/drawing/2014/main" id="{5DB24629-CE0B-34F7-B045-EAC5521C5A6F}"/>
              </a:ext>
            </a:extLst>
          </p:cNvPr>
          <p:cNvSpPr txBox="1"/>
          <p:nvPr/>
        </p:nvSpPr>
        <p:spPr>
          <a:xfrm>
            <a:off x="304800" y="7658100"/>
            <a:ext cx="1647279" cy="646331"/>
          </a:xfrm>
          <a:prstGeom prst="rect">
            <a:avLst/>
          </a:prstGeom>
          <a:noFill/>
        </p:spPr>
        <p:txBody>
          <a:bodyPr wrap="square" rtlCol="0">
            <a:spAutoFit/>
          </a:bodyPr>
          <a:lstStyle/>
          <a:p>
            <a:pPr algn="l"/>
            <a:r>
              <a:rPr lang="en-US" sz="3600" b="1" dirty="0"/>
              <a:t>Screen</a:t>
            </a:r>
            <a:endParaRPr lang="en-US" sz="2400" b="1" dirty="0"/>
          </a:p>
        </p:txBody>
      </p:sp>
      <p:sp>
        <p:nvSpPr>
          <p:cNvPr id="22" name="Content Placeholder 2">
            <a:extLst>
              <a:ext uri="{FF2B5EF4-FFF2-40B4-BE49-F238E27FC236}">
                <a16:creationId xmlns:a16="http://schemas.microsoft.com/office/drawing/2014/main" id="{6BC3A55C-1302-4AA2-8016-E26B57FB5A9B}"/>
              </a:ext>
            </a:extLst>
          </p:cNvPr>
          <p:cNvSpPr txBox="1">
            <a:spLocks/>
          </p:cNvSpPr>
          <p:nvPr/>
        </p:nvSpPr>
        <p:spPr>
          <a:xfrm>
            <a:off x="8915400" y="2171700"/>
            <a:ext cx="10056611"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3200" dirty="0">
                <a:latin typeface="Montserrat" panose="00000500000000000000" pitchFamily="2" charset="0"/>
              </a:rPr>
              <a:t>Alerts for quality control</a:t>
            </a:r>
          </a:p>
          <a:p>
            <a:pPr lvl="3"/>
            <a:r>
              <a:rPr lang="en-US" sz="2800" dirty="0">
                <a:latin typeface="Montserrat" panose="00000500000000000000" pitchFamily="2" charset="0"/>
              </a:rPr>
              <a:t>Listing</a:t>
            </a:r>
          </a:p>
          <a:p>
            <a:pPr lvl="3"/>
            <a:r>
              <a:rPr lang="en-US" sz="2800" dirty="0">
                <a:latin typeface="Montserrat" panose="00000500000000000000" pitchFamily="2" charset="0"/>
              </a:rPr>
              <a:t>Summary</a:t>
            </a:r>
            <a:endParaRPr lang="en-US" sz="3200" dirty="0">
              <a:latin typeface="Montserrat" panose="00000500000000000000" pitchFamily="2" charset="0"/>
            </a:endParaRPr>
          </a:p>
        </p:txBody>
      </p:sp>
    </p:spTree>
    <p:extLst>
      <p:ext uri="{BB962C8B-B14F-4D97-AF65-F5344CB8AC3E}">
        <p14:creationId xmlns:p14="http://schemas.microsoft.com/office/powerpoint/2010/main" val="369990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57771"/>
            <a:ext cx="14924769"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97522"/>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b="1" spc="-8" dirty="0">
                <a:solidFill>
                  <a:srgbClr val="0B3A7F"/>
                </a:solidFill>
                <a:latin typeface="Montserrat"/>
              </a:rPr>
              <a:t>WHONET Standard reports – Word</a:t>
            </a:r>
          </a:p>
        </p:txBody>
      </p:sp>
      <p:sp>
        <p:nvSpPr>
          <p:cNvPr id="18" name="TextBox 18"/>
          <p:cNvSpPr txBox="1"/>
          <p:nvPr/>
        </p:nvSpPr>
        <p:spPr>
          <a:xfrm>
            <a:off x="2209800" y="60860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DHIS2 – Brief introduction</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User-defined reports</a:t>
            </a:r>
          </a:p>
        </p:txBody>
      </p:sp>
      <p:grpSp>
        <p:nvGrpSpPr>
          <p:cNvPr id="20" name="Group 19">
            <a:extLst>
              <a:ext uri="{FF2B5EF4-FFF2-40B4-BE49-F238E27FC236}">
                <a16:creationId xmlns:a16="http://schemas.microsoft.com/office/drawing/2014/main" id="{8D7B609E-308F-0DEF-33B7-3A6FE35522BF}"/>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FD4B520F-C531-6EAB-13F5-6A94137FCEE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2">
              <a:extLst>
                <a:ext uri="{FF2B5EF4-FFF2-40B4-BE49-F238E27FC236}">
                  <a16:creationId xmlns:a16="http://schemas.microsoft.com/office/drawing/2014/main" id="{D19AA106-810E-792F-B217-220B98C13849}"/>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4" name="Freeform 14">
            <a:extLst>
              <a:ext uri="{FF2B5EF4-FFF2-40B4-BE49-F238E27FC236}">
                <a16:creationId xmlns:a16="http://schemas.microsoft.com/office/drawing/2014/main" id="{335023DA-4D46-2A74-5F45-DD7D0E06E8D8}"/>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15">
            <a:extLst>
              <a:ext uri="{FF2B5EF4-FFF2-40B4-BE49-F238E27FC236}">
                <a16:creationId xmlns:a16="http://schemas.microsoft.com/office/drawing/2014/main" id="{0BE4454F-57C3-3C01-BDD3-2F9E4B3163BE}"/>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3" name="TextBox 18">
            <a:extLst>
              <a:ext uri="{FF2B5EF4-FFF2-40B4-BE49-F238E27FC236}">
                <a16:creationId xmlns:a16="http://schemas.microsoft.com/office/drawing/2014/main" id="{3DB80080-84B0-7398-8C98-98DBB5B14DED}"/>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225252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A31A7-3518-01BF-B1CB-C21E6388D78B}"/>
              </a:ext>
            </a:extLst>
          </p:cNvPr>
          <p:cNvPicPr>
            <a:picLocks noChangeAspect="1"/>
          </p:cNvPicPr>
          <p:nvPr/>
        </p:nvPicPr>
        <p:blipFill>
          <a:blip r:embed="rId2"/>
          <a:stretch>
            <a:fillRect/>
          </a:stretch>
        </p:blipFill>
        <p:spPr>
          <a:xfrm>
            <a:off x="558604" y="2360886"/>
            <a:ext cx="10261796" cy="7254027"/>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59340" y="2324100"/>
            <a:ext cx="5666660" cy="6883896"/>
          </a:xfrm>
        </p:spPr>
        <p:txBody>
          <a:bodyPr>
            <a:normAutofit/>
          </a:bodyPr>
          <a:lstStyle/>
          <a:p>
            <a:pPr marL="0" indent="0">
              <a:buNone/>
            </a:pPr>
            <a:r>
              <a:rPr lang="en-US" sz="3000" b="1" dirty="0"/>
              <a:t>Word</a:t>
            </a:r>
            <a:endParaRPr lang="en-US" sz="3000" dirty="0"/>
          </a:p>
          <a:p>
            <a:pPr marL="0" indent="0">
              <a:buNone/>
            </a:pPr>
            <a:r>
              <a:rPr lang="en-US" sz="3000" dirty="0"/>
              <a:t>5. Epidemiology report</a:t>
            </a:r>
          </a:p>
          <a:p>
            <a:pPr marL="0" indent="0">
              <a:buNone/>
            </a:pPr>
            <a:r>
              <a:rPr lang="en-US" sz="3000" dirty="0"/>
              <a:t>6. Test practices and quality report</a:t>
            </a:r>
          </a:p>
          <a:p>
            <a:pPr marL="0" indent="0">
              <a:buNone/>
            </a:pPr>
            <a:r>
              <a:rPr lang="en-US" sz="3000" dirty="0"/>
              <a:t>7. FAO report (in development)</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reports</a:t>
            </a:r>
          </a:p>
          <a:p>
            <a:pPr algn="l">
              <a:lnSpc>
                <a:spcPts val="8959"/>
              </a:lnSpc>
            </a:pPr>
            <a:r>
              <a:rPr lang="en-US" sz="6399" spc="-12" dirty="0" err="1">
                <a:solidFill>
                  <a:srgbClr val="0B3A7F"/>
                </a:solidFill>
                <a:latin typeface="Montserrat"/>
              </a:rPr>
              <a:t>Microsort</a:t>
            </a:r>
            <a:r>
              <a:rPr lang="en-US" sz="6399" spc="-12" dirty="0">
                <a:solidFill>
                  <a:srgbClr val="0B3A7F"/>
                </a:solidFill>
                <a:latin typeface="Montserrat"/>
              </a:rPr>
              <a:t> Word</a:t>
            </a:r>
          </a:p>
        </p:txBody>
      </p:sp>
      <p:sp>
        <p:nvSpPr>
          <p:cNvPr id="2" name="Rectangle: Rounded Corners 1">
            <a:extLst>
              <a:ext uri="{FF2B5EF4-FFF2-40B4-BE49-F238E27FC236}">
                <a16:creationId xmlns:a16="http://schemas.microsoft.com/office/drawing/2014/main" id="{E3BF8E62-3237-97E8-5CCD-181FF030AFC3}"/>
              </a:ext>
            </a:extLst>
          </p:cNvPr>
          <p:cNvSpPr/>
          <p:nvPr/>
        </p:nvSpPr>
        <p:spPr>
          <a:xfrm>
            <a:off x="762000" y="4748910"/>
            <a:ext cx="2677547"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E415F13-247B-5925-2EEF-7265C9081548}"/>
              </a:ext>
            </a:extLst>
          </p:cNvPr>
          <p:cNvSpPr/>
          <p:nvPr/>
        </p:nvSpPr>
        <p:spPr>
          <a:xfrm>
            <a:off x="11827300" y="2933700"/>
            <a:ext cx="5739561"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66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38100"/>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57771"/>
            <a:ext cx="14924769" cy="815929"/>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97522"/>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spc="-8" dirty="0">
                <a:solidFill>
                  <a:srgbClr val="0B3A7F"/>
                </a:solidFill>
                <a:latin typeface="Montserrat"/>
              </a:rPr>
              <a:t>WHONET Standard reports – Word</a:t>
            </a: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DHIS2 – Brief introduction</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User-defined reports</a:t>
            </a:r>
          </a:p>
        </p:txBody>
      </p:sp>
      <p:grpSp>
        <p:nvGrpSpPr>
          <p:cNvPr id="20" name="Group 19">
            <a:extLst>
              <a:ext uri="{FF2B5EF4-FFF2-40B4-BE49-F238E27FC236}">
                <a16:creationId xmlns:a16="http://schemas.microsoft.com/office/drawing/2014/main" id="{F92045AC-64F9-0924-32E5-5FCD9559B376}"/>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D5FD209F-B15A-5714-2AF3-CA3857A2797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2">
              <a:extLst>
                <a:ext uri="{FF2B5EF4-FFF2-40B4-BE49-F238E27FC236}">
                  <a16:creationId xmlns:a16="http://schemas.microsoft.com/office/drawing/2014/main" id="{165B7372-A92D-87E3-51F0-94BEC379D058}"/>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23" name="Freeform 14">
            <a:extLst>
              <a:ext uri="{FF2B5EF4-FFF2-40B4-BE49-F238E27FC236}">
                <a16:creationId xmlns:a16="http://schemas.microsoft.com/office/drawing/2014/main" id="{7F3AD763-6ABB-9820-2CA3-6E91B96DA92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15">
            <a:extLst>
              <a:ext uri="{FF2B5EF4-FFF2-40B4-BE49-F238E27FC236}">
                <a16:creationId xmlns:a16="http://schemas.microsoft.com/office/drawing/2014/main" id="{14931E82-0BA9-356B-8CF6-A17861E24139}"/>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5" name="TextBox 18">
            <a:extLst>
              <a:ext uri="{FF2B5EF4-FFF2-40B4-BE49-F238E27FC236}">
                <a16:creationId xmlns:a16="http://schemas.microsoft.com/office/drawing/2014/main" id="{970E8F69-871F-F936-C3EE-11CB410E9F74}"/>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124705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0000500000000000000" pitchFamily="2" charset="0"/>
              </a:rPr>
              <a:t>Advantages</a:t>
            </a:r>
          </a:p>
          <a:p>
            <a:pPr lvl="2"/>
            <a:r>
              <a:rPr lang="en-US" sz="3200" dirty="0">
                <a:latin typeface="Montserrat" panose="00000500000000000000" pitchFamily="2" charset="0"/>
              </a:rPr>
              <a:t>The report focuses on the highest priority results, for example “Top 10 organisms” with a lot of explanatory text.</a:t>
            </a:r>
          </a:p>
          <a:p>
            <a:pPr lvl="2"/>
            <a:r>
              <a:rPr lang="en-US" sz="3200" dirty="0">
                <a:latin typeface="Montserrat" panose="00000500000000000000" pitchFamily="2" charset="0"/>
              </a:rPr>
              <a:t>The report can easily be printed and shared with local, national, and international colleagues</a:t>
            </a:r>
          </a:p>
          <a:p>
            <a:r>
              <a:rPr lang="en-US" sz="3600" dirty="0">
                <a:latin typeface="Montserrat" panose="00000500000000000000" pitchFamily="2" charset="0"/>
              </a:rPr>
              <a:t>Disadvantages</a:t>
            </a:r>
          </a:p>
          <a:p>
            <a:pPr lvl="2"/>
            <a:r>
              <a:rPr lang="en-US" sz="3200" dirty="0">
                <a:latin typeface="Montserrat" panose="00000500000000000000" pitchFamily="2" charset="0"/>
              </a:rPr>
              <a:t>The focus is certain priority results defined by the WHONET team.</a:t>
            </a:r>
          </a:p>
          <a:p>
            <a:pPr lvl="2"/>
            <a:r>
              <a:rPr lang="en-US" sz="3200" dirty="0">
                <a:latin typeface="Montserrat" panose="00000500000000000000" pitchFamily="2" charset="0"/>
              </a:rPr>
              <a:t>The content and formatting of the report is rigid, and cannot be edited by the user</a:t>
            </a:r>
          </a:p>
          <a:p>
            <a:r>
              <a:rPr lang="en-US" sz="3600" dirty="0">
                <a:latin typeface="Montserrat" panose="00000500000000000000" pitchFamily="2" charset="0"/>
              </a:rPr>
              <a:t>In future versions of the report</a:t>
            </a:r>
          </a:p>
          <a:p>
            <a:pPr lvl="2"/>
            <a:r>
              <a:rPr lang="en-US" sz="3200" dirty="0">
                <a:latin typeface="Montserrat" panose="00000500000000000000" pitchFamily="2" charset="0"/>
              </a:rPr>
              <a:t>We will include some ability to customize the report – logos, text, content, criteria, thresholds, etc.</a:t>
            </a:r>
          </a:p>
          <a:p>
            <a:pPr lvl="2"/>
            <a:r>
              <a:rPr lang="en-US" sz="3200" dirty="0">
                <a:latin typeface="Montserrat" panose="00000500000000000000" pitchFamily="2" charset="0"/>
              </a:rPr>
              <a:t>We will start to include some automated “highlights” and “recommendations”.</a:t>
            </a: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Output:  Microsoft Word</a:t>
            </a:r>
          </a:p>
        </p:txBody>
      </p:sp>
    </p:spTree>
    <p:extLst>
      <p:ext uri="{BB962C8B-B14F-4D97-AF65-F5344CB8AC3E}">
        <p14:creationId xmlns:p14="http://schemas.microsoft.com/office/powerpoint/2010/main" val="7320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03232"/>
            <a:ext cx="16572576" cy="3376694"/>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a:t>
            </a:r>
          </a:p>
          <a:p>
            <a:pPr>
              <a:lnSpc>
                <a:spcPts val="8959"/>
              </a:lnSpc>
            </a:pPr>
            <a:r>
              <a:rPr lang="en-US" sz="6399" spc="-12" dirty="0">
                <a:solidFill>
                  <a:srgbClr val="0B3A7F"/>
                </a:solidFill>
                <a:latin typeface="Montserrat"/>
              </a:rPr>
              <a:t>Epidemiology report – Pages 1 and 2</a:t>
            </a:r>
          </a:p>
          <a:p>
            <a:pPr algn="l">
              <a:lnSpc>
                <a:spcPts val="8959"/>
              </a:lnSpc>
            </a:pPr>
            <a:endParaRPr lang="en-US" sz="6399" spc="-12" dirty="0">
              <a:solidFill>
                <a:srgbClr val="0B3A7F"/>
              </a:solidFill>
              <a:latin typeface="Montserrat"/>
            </a:endParaRP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188836"/>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3200" dirty="0">
              <a:latin typeface="Montserrat" panose="00000500000000000000" pitchFamily="2" charset="0"/>
            </a:endParaRPr>
          </a:p>
        </p:txBody>
      </p:sp>
      <p:pic>
        <p:nvPicPr>
          <p:cNvPr id="7" name="Picture 6">
            <a:extLst>
              <a:ext uri="{FF2B5EF4-FFF2-40B4-BE49-F238E27FC236}">
                <a16:creationId xmlns:a16="http://schemas.microsoft.com/office/drawing/2014/main" id="{AEAEDBB1-C596-F204-37C1-B31B104CBFAB}"/>
              </a:ext>
            </a:extLst>
          </p:cNvPr>
          <p:cNvPicPr>
            <a:picLocks noChangeAspect="1"/>
          </p:cNvPicPr>
          <p:nvPr/>
        </p:nvPicPr>
        <p:blipFill>
          <a:blip r:embed="rId5"/>
          <a:stretch>
            <a:fillRect/>
          </a:stretch>
        </p:blipFill>
        <p:spPr>
          <a:xfrm>
            <a:off x="8077200" y="2325348"/>
            <a:ext cx="7772400" cy="7390152"/>
          </a:xfrm>
          <a:prstGeom prst="rect">
            <a:avLst/>
          </a:prstGeom>
          <a:ln>
            <a:solidFill>
              <a:schemeClr val="tx1"/>
            </a:solidFill>
          </a:ln>
        </p:spPr>
      </p:pic>
      <p:pic>
        <p:nvPicPr>
          <p:cNvPr id="8" name="Picture 7">
            <a:extLst>
              <a:ext uri="{FF2B5EF4-FFF2-40B4-BE49-F238E27FC236}">
                <a16:creationId xmlns:a16="http://schemas.microsoft.com/office/drawing/2014/main" id="{8B6F4888-7E73-FBD2-698B-2F67A38F78F1}"/>
              </a:ext>
            </a:extLst>
          </p:cNvPr>
          <p:cNvPicPr>
            <a:picLocks noChangeAspect="1"/>
          </p:cNvPicPr>
          <p:nvPr/>
        </p:nvPicPr>
        <p:blipFill>
          <a:blip r:embed="rId6"/>
          <a:stretch>
            <a:fillRect/>
          </a:stretch>
        </p:blipFill>
        <p:spPr>
          <a:xfrm>
            <a:off x="1758458" y="2247900"/>
            <a:ext cx="5861542" cy="7472451"/>
          </a:xfrm>
          <a:prstGeom prst="rect">
            <a:avLst/>
          </a:prstGeom>
          <a:ln>
            <a:solidFill>
              <a:schemeClr val="tx1"/>
            </a:solidFill>
          </a:ln>
        </p:spPr>
      </p:pic>
    </p:spTree>
    <p:extLst>
      <p:ext uri="{BB962C8B-B14F-4D97-AF65-F5344CB8AC3E}">
        <p14:creationId xmlns:p14="http://schemas.microsoft.com/office/powerpoint/2010/main" val="113067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7CE3D-AC99-14D0-E381-F882A5E57DF8}"/>
              </a:ext>
            </a:extLst>
          </p:cNvPr>
          <p:cNvPicPr>
            <a:picLocks noChangeAspect="1"/>
          </p:cNvPicPr>
          <p:nvPr/>
        </p:nvPicPr>
        <p:blipFill>
          <a:blip r:embed="rId3"/>
          <a:stretch>
            <a:fillRect/>
          </a:stretch>
        </p:blipFill>
        <p:spPr>
          <a:xfrm>
            <a:off x="457200" y="2247900"/>
            <a:ext cx="13229466" cy="6645216"/>
          </a:xfrm>
          <a:prstGeom prst="rect">
            <a:avLst/>
          </a:prstGeom>
        </p:spPr>
      </p:pic>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3376694"/>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Standard report</a:t>
            </a:r>
          </a:p>
          <a:p>
            <a:pPr>
              <a:lnSpc>
                <a:spcPts val="8959"/>
              </a:lnSpc>
            </a:pPr>
            <a:r>
              <a:rPr lang="en-US" sz="6399" spc="-12" dirty="0">
                <a:solidFill>
                  <a:srgbClr val="0B3A7F"/>
                </a:solidFill>
                <a:latin typeface="Montserrat"/>
              </a:rPr>
              <a:t>Epidemiology report – Full report</a:t>
            </a:r>
          </a:p>
          <a:p>
            <a:pPr algn="l">
              <a:lnSpc>
                <a:spcPts val="8959"/>
              </a:lnSpc>
            </a:pPr>
            <a:endParaRPr lang="en-US" sz="6399" spc="-12" dirty="0">
              <a:solidFill>
                <a:srgbClr val="0B3A7F"/>
              </a:solidFill>
              <a:latin typeface="Montserrat"/>
            </a:endParaRPr>
          </a:p>
        </p:txBody>
      </p:sp>
      <p:sp>
        <p:nvSpPr>
          <p:cNvPr id="5" name="Content Placeholder 2">
            <a:extLst>
              <a:ext uri="{FF2B5EF4-FFF2-40B4-BE49-F238E27FC236}">
                <a16:creationId xmlns:a16="http://schemas.microsoft.com/office/drawing/2014/main" id="{2128D63D-C33B-E607-50CD-E515F6B90BE2}"/>
              </a:ext>
            </a:extLst>
          </p:cNvPr>
          <p:cNvSpPr txBox="1">
            <a:spLocks/>
          </p:cNvSpPr>
          <p:nvPr/>
        </p:nvSpPr>
        <p:spPr>
          <a:xfrm>
            <a:off x="13716000" y="2247900"/>
            <a:ext cx="4371260" cy="80391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The document is a mixture of texts, graphs, and tables divided into different sections.</a:t>
            </a:r>
          </a:p>
          <a:p>
            <a:r>
              <a:rPr lang="en-US" sz="3000" dirty="0"/>
              <a:t>Most of the results can be generated through “Data analysis”.</a:t>
            </a:r>
          </a:p>
          <a:p>
            <a:r>
              <a:rPr lang="en-US" sz="3000" dirty="0"/>
              <a:t>Some of the analyses were created specially for this report.</a:t>
            </a:r>
          </a:p>
          <a:p>
            <a:pPr lvl="1"/>
            <a:r>
              <a:rPr lang="en-US" sz="2600" dirty="0"/>
              <a:t>Specimen categories</a:t>
            </a:r>
          </a:p>
          <a:p>
            <a:pPr lvl="1"/>
            <a:r>
              <a:rPr lang="en-US" sz="2600" dirty="0"/>
              <a:t>Temporal trends</a:t>
            </a:r>
          </a:p>
          <a:p>
            <a:pPr lvl="1"/>
            <a:r>
              <a:rPr lang="en-US" sz="2600" dirty="0"/>
              <a:t>MDR/XDR/PDR</a:t>
            </a:r>
          </a:p>
          <a:p>
            <a:pPr lvl="1"/>
            <a:r>
              <a:rPr lang="en-US" sz="2600" dirty="0"/>
              <a:t>WHO Priority resistance</a:t>
            </a:r>
          </a:p>
          <a:p>
            <a:pPr lvl="1"/>
            <a:r>
              <a:rPr lang="en-US" sz="2600" dirty="0"/>
              <a:t>Sustainable Development Goals</a:t>
            </a:r>
          </a:p>
        </p:txBody>
      </p:sp>
    </p:spTree>
    <p:extLst>
      <p:ext uri="{BB962C8B-B14F-4D97-AF65-F5344CB8AC3E}">
        <p14:creationId xmlns:p14="http://schemas.microsoft.com/office/powerpoint/2010/main" val="280074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Epidemiology report</a:t>
            </a:r>
          </a:p>
          <a:p>
            <a:pPr>
              <a:lnSpc>
                <a:spcPts val="8959"/>
              </a:lnSpc>
            </a:pPr>
            <a:r>
              <a:rPr lang="en-US" sz="6399" spc="-12" dirty="0">
                <a:solidFill>
                  <a:srgbClr val="0B3A7F"/>
                </a:solidFill>
                <a:latin typeface="Montserrat"/>
              </a:rPr>
              <a:t>Patient, location, and sample statistics</a:t>
            </a:r>
          </a:p>
        </p:txBody>
      </p:sp>
      <p:pic>
        <p:nvPicPr>
          <p:cNvPr id="6" name="Picture 5">
            <a:extLst>
              <a:ext uri="{FF2B5EF4-FFF2-40B4-BE49-F238E27FC236}">
                <a16:creationId xmlns:a16="http://schemas.microsoft.com/office/drawing/2014/main" id="{1C197C4C-1B30-C314-ED03-63981F11992A}"/>
              </a:ext>
            </a:extLst>
          </p:cNvPr>
          <p:cNvPicPr>
            <a:picLocks noChangeAspect="1"/>
          </p:cNvPicPr>
          <p:nvPr/>
        </p:nvPicPr>
        <p:blipFill>
          <a:blip r:embed="rId3"/>
          <a:stretch>
            <a:fillRect/>
          </a:stretch>
        </p:blipFill>
        <p:spPr>
          <a:xfrm>
            <a:off x="169166" y="2507666"/>
            <a:ext cx="9829800" cy="793437"/>
          </a:xfrm>
          <a:prstGeom prst="rect">
            <a:avLst/>
          </a:prstGeom>
        </p:spPr>
      </p:pic>
      <p:pic>
        <p:nvPicPr>
          <p:cNvPr id="8" name="Picture 7">
            <a:extLst>
              <a:ext uri="{FF2B5EF4-FFF2-40B4-BE49-F238E27FC236}">
                <a16:creationId xmlns:a16="http://schemas.microsoft.com/office/drawing/2014/main" id="{CD023265-0540-F75B-A130-A495C8161B57}"/>
              </a:ext>
            </a:extLst>
          </p:cNvPr>
          <p:cNvPicPr>
            <a:picLocks noChangeAspect="1"/>
          </p:cNvPicPr>
          <p:nvPr/>
        </p:nvPicPr>
        <p:blipFill>
          <a:blip r:embed="rId4"/>
          <a:stretch>
            <a:fillRect/>
          </a:stretch>
        </p:blipFill>
        <p:spPr>
          <a:xfrm>
            <a:off x="533400" y="5565473"/>
            <a:ext cx="8942535" cy="3845227"/>
          </a:xfrm>
          <a:prstGeom prst="rect">
            <a:avLst/>
          </a:prstGeom>
        </p:spPr>
      </p:pic>
      <p:pic>
        <p:nvPicPr>
          <p:cNvPr id="10" name="Picture 9">
            <a:extLst>
              <a:ext uri="{FF2B5EF4-FFF2-40B4-BE49-F238E27FC236}">
                <a16:creationId xmlns:a16="http://schemas.microsoft.com/office/drawing/2014/main" id="{CF7D0339-08AD-3E34-6D1D-7A85AA42B551}"/>
              </a:ext>
            </a:extLst>
          </p:cNvPr>
          <p:cNvPicPr>
            <a:picLocks noChangeAspect="1"/>
          </p:cNvPicPr>
          <p:nvPr/>
        </p:nvPicPr>
        <p:blipFill>
          <a:blip r:embed="rId5"/>
          <a:stretch>
            <a:fillRect/>
          </a:stretch>
        </p:blipFill>
        <p:spPr>
          <a:xfrm>
            <a:off x="10057759" y="2628900"/>
            <a:ext cx="7392041" cy="2400508"/>
          </a:xfrm>
          <a:prstGeom prst="rect">
            <a:avLst/>
          </a:prstGeom>
        </p:spPr>
      </p:pic>
      <p:pic>
        <p:nvPicPr>
          <p:cNvPr id="14" name="Picture 13">
            <a:extLst>
              <a:ext uri="{FF2B5EF4-FFF2-40B4-BE49-F238E27FC236}">
                <a16:creationId xmlns:a16="http://schemas.microsoft.com/office/drawing/2014/main" id="{EC209490-931A-1FD2-1450-EC180B535237}"/>
              </a:ext>
            </a:extLst>
          </p:cNvPr>
          <p:cNvPicPr>
            <a:picLocks noChangeAspect="1"/>
          </p:cNvPicPr>
          <p:nvPr/>
        </p:nvPicPr>
        <p:blipFill>
          <a:blip r:embed="rId6"/>
          <a:stretch>
            <a:fillRect/>
          </a:stretch>
        </p:blipFill>
        <p:spPr>
          <a:xfrm>
            <a:off x="10363200" y="6401008"/>
            <a:ext cx="5421165" cy="2574152"/>
          </a:xfrm>
          <a:prstGeom prst="rect">
            <a:avLst/>
          </a:prstGeom>
        </p:spPr>
      </p:pic>
      <p:sp>
        <p:nvSpPr>
          <p:cNvPr id="15" name="TextBox 14">
            <a:extLst>
              <a:ext uri="{FF2B5EF4-FFF2-40B4-BE49-F238E27FC236}">
                <a16:creationId xmlns:a16="http://schemas.microsoft.com/office/drawing/2014/main" id="{F0944903-E920-1C4A-C448-C6B524EE49DF}"/>
              </a:ext>
            </a:extLst>
          </p:cNvPr>
          <p:cNvSpPr txBox="1"/>
          <p:nvPr/>
        </p:nvSpPr>
        <p:spPr>
          <a:xfrm>
            <a:off x="457200" y="3848100"/>
            <a:ext cx="8319903" cy="1200329"/>
          </a:xfrm>
          <a:prstGeom prst="rect">
            <a:avLst/>
          </a:prstGeom>
          <a:noFill/>
        </p:spPr>
        <p:txBody>
          <a:bodyPr wrap="square" rtlCol="0">
            <a:spAutoFit/>
          </a:bodyPr>
          <a:lstStyle/>
          <a:p>
            <a:pPr algn="l"/>
            <a:r>
              <a:rPr lang="en-US" sz="3600" b="1" dirty="0"/>
              <a:t>Table 1. Isolates and patients by laboratory and year</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533400" y="9334500"/>
            <a:ext cx="5682605" cy="646331"/>
          </a:xfrm>
          <a:prstGeom prst="rect">
            <a:avLst/>
          </a:prstGeom>
          <a:noFill/>
        </p:spPr>
        <p:txBody>
          <a:bodyPr wrap="square" rtlCol="0">
            <a:spAutoFit/>
          </a:bodyPr>
          <a:lstStyle/>
          <a:p>
            <a:pPr algn="l"/>
            <a:r>
              <a:rPr lang="en-US" sz="3600" b="1" dirty="0"/>
              <a:t>Figure 2.  Age groups by sex</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10058400" y="5295900"/>
            <a:ext cx="7543800" cy="646331"/>
          </a:xfrm>
          <a:prstGeom prst="rect">
            <a:avLst/>
          </a:prstGeom>
          <a:noFill/>
        </p:spPr>
        <p:txBody>
          <a:bodyPr wrap="square" rtlCol="0">
            <a:spAutoFit/>
          </a:bodyPr>
          <a:lstStyle/>
          <a:p>
            <a:pPr algn="l"/>
            <a:r>
              <a:rPr lang="en-US" sz="3600" b="1" dirty="0"/>
              <a:t>Table 2.  Most common locations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10134600" y="9182100"/>
            <a:ext cx="6901805" cy="646331"/>
          </a:xfrm>
          <a:prstGeom prst="rect">
            <a:avLst/>
          </a:prstGeom>
          <a:noFill/>
        </p:spPr>
        <p:txBody>
          <a:bodyPr wrap="square" rtlCol="0">
            <a:spAutoFit/>
          </a:bodyPr>
          <a:lstStyle/>
          <a:p>
            <a:pPr algn="l"/>
            <a:r>
              <a:rPr lang="en-US" sz="3600" b="1" dirty="0"/>
              <a:t>Figure 3.  Specimen categories</a:t>
            </a:r>
            <a:endParaRPr lang="en-US" sz="2400" b="1" dirty="0"/>
          </a:p>
        </p:txBody>
      </p:sp>
    </p:spTree>
    <p:extLst>
      <p:ext uri="{BB962C8B-B14F-4D97-AF65-F5344CB8AC3E}">
        <p14:creationId xmlns:p14="http://schemas.microsoft.com/office/powerpoint/2010/main" val="245064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57DAE-15C2-BDF0-5F9E-909344E6B9AD}"/>
              </a:ext>
            </a:extLst>
          </p:cNvPr>
          <p:cNvPicPr>
            <a:picLocks noChangeAspect="1"/>
          </p:cNvPicPr>
          <p:nvPr/>
        </p:nvPicPr>
        <p:blipFill>
          <a:blip r:embed="rId3"/>
          <a:stretch>
            <a:fillRect/>
          </a:stretch>
        </p:blipFill>
        <p:spPr>
          <a:xfrm>
            <a:off x="1676400" y="4946069"/>
            <a:ext cx="5029200" cy="4563772"/>
          </a:xfrm>
          <a:prstGeom prst="rect">
            <a:avLst/>
          </a:prstGeom>
        </p:spPr>
      </p:pic>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Epidemiology report</a:t>
            </a:r>
          </a:p>
          <a:p>
            <a:pPr>
              <a:lnSpc>
                <a:spcPts val="8959"/>
              </a:lnSpc>
            </a:pPr>
            <a:r>
              <a:rPr lang="en-US" sz="6399" spc="-12" dirty="0">
                <a:solidFill>
                  <a:srgbClr val="0B3A7F"/>
                </a:solidFill>
                <a:latin typeface="Montserrat"/>
              </a:rPr>
              <a:t>Organism and sample statistics</a:t>
            </a:r>
          </a:p>
        </p:txBody>
      </p:sp>
      <p:sp>
        <p:nvSpPr>
          <p:cNvPr id="15" name="TextBox 14">
            <a:extLst>
              <a:ext uri="{FF2B5EF4-FFF2-40B4-BE49-F238E27FC236}">
                <a16:creationId xmlns:a16="http://schemas.microsoft.com/office/drawing/2014/main" id="{F0944903-E920-1C4A-C448-C6B524EE49DF}"/>
              </a:ext>
            </a:extLst>
          </p:cNvPr>
          <p:cNvSpPr txBox="1"/>
          <p:nvPr/>
        </p:nvSpPr>
        <p:spPr>
          <a:xfrm>
            <a:off x="1295400" y="4344769"/>
            <a:ext cx="7772400" cy="646331"/>
          </a:xfrm>
          <a:prstGeom prst="rect">
            <a:avLst/>
          </a:prstGeom>
          <a:noFill/>
        </p:spPr>
        <p:txBody>
          <a:bodyPr wrap="square" rtlCol="0">
            <a:spAutoFit/>
          </a:bodyPr>
          <a:lstStyle/>
          <a:p>
            <a:pPr algn="l"/>
            <a:r>
              <a:rPr lang="en-US" sz="3600" b="1" dirty="0"/>
              <a:t>Table 5. Most common organisms</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1052697" y="9505771"/>
            <a:ext cx="8319903" cy="1200329"/>
          </a:xfrm>
          <a:prstGeom prst="rect">
            <a:avLst/>
          </a:prstGeom>
          <a:noFill/>
        </p:spPr>
        <p:txBody>
          <a:bodyPr wrap="square" rtlCol="0">
            <a:spAutoFit/>
          </a:bodyPr>
          <a:lstStyle/>
          <a:p>
            <a:pPr algn="l"/>
            <a:r>
              <a:rPr lang="en-US" sz="3600" b="1" dirty="0"/>
              <a:t>Figure 4. Organisms by specimen category</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10058400" y="4381500"/>
            <a:ext cx="5682605" cy="646331"/>
          </a:xfrm>
          <a:prstGeom prst="rect">
            <a:avLst/>
          </a:prstGeom>
          <a:noFill/>
        </p:spPr>
        <p:txBody>
          <a:bodyPr wrap="square" rtlCol="0">
            <a:spAutoFit/>
          </a:bodyPr>
          <a:lstStyle/>
          <a:p>
            <a:pPr algn="l"/>
            <a:r>
              <a:rPr lang="en-US" sz="3600" b="1" dirty="0"/>
              <a:t>Table 6. Important species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9708215" y="9563100"/>
            <a:ext cx="8351185" cy="1200329"/>
          </a:xfrm>
          <a:prstGeom prst="rect">
            <a:avLst/>
          </a:prstGeom>
          <a:noFill/>
        </p:spPr>
        <p:txBody>
          <a:bodyPr wrap="square" rtlCol="0">
            <a:spAutoFit/>
          </a:bodyPr>
          <a:lstStyle/>
          <a:p>
            <a:pPr algn="l"/>
            <a:r>
              <a:rPr lang="en-US" sz="3600" b="1" dirty="0"/>
              <a:t>Table 7. Organisms increasing over time</a:t>
            </a:r>
            <a:endParaRPr lang="en-US" sz="2400" b="1" dirty="0"/>
          </a:p>
        </p:txBody>
      </p:sp>
      <p:pic>
        <p:nvPicPr>
          <p:cNvPr id="7" name="Picture 6">
            <a:extLst>
              <a:ext uri="{FF2B5EF4-FFF2-40B4-BE49-F238E27FC236}">
                <a16:creationId xmlns:a16="http://schemas.microsoft.com/office/drawing/2014/main" id="{A9CCE522-A6BB-9847-32BD-46F770D54747}"/>
              </a:ext>
            </a:extLst>
          </p:cNvPr>
          <p:cNvPicPr>
            <a:picLocks noChangeAspect="1"/>
          </p:cNvPicPr>
          <p:nvPr/>
        </p:nvPicPr>
        <p:blipFill>
          <a:blip r:embed="rId4"/>
          <a:stretch>
            <a:fillRect/>
          </a:stretch>
        </p:blipFill>
        <p:spPr>
          <a:xfrm>
            <a:off x="10058400" y="2476500"/>
            <a:ext cx="6637703" cy="1577431"/>
          </a:xfrm>
          <a:prstGeom prst="rect">
            <a:avLst/>
          </a:prstGeom>
        </p:spPr>
      </p:pic>
      <p:pic>
        <p:nvPicPr>
          <p:cNvPr id="11" name="Picture 10">
            <a:extLst>
              <a:ext uri="{FF2B5EF4-FFF2-40B4-BE49-F238E27FC236}">
                <a16:creationId xmlns:a16="http://schemas.microsoft.com/office/drawing/2014/main" id="{E9B1B07B-FEBC-2A9C-D8A8-AD7B74E3AD1A}"/>
              </a:ext>
            </a:extLst>
          </p:cNvPr>
          <p:cNvPicPr>
            <a:picLocks noChangeAspect="1"/>
          </p:cNvPicPr>
          <p:nvPr/>
        </p:nvPicPr>
        <p:blipFill>
          <a:blip r:embed="rId5"/>
          <a:stretch>
            <a:fillRect/>
          </a:stretch>
        </p:blipFill>
        <p:spPr>
          <a:xfrm>
            <a:off x="1371600" y="2469080"/>
            <a:ext cx="6968309" cy="1835901"/>
          </a:xfrm>
          <a:prstGeom prst="rect">
            <a:avLst/>
          </a:prstGeom>
        </p:spPr>
      </p:pic>
    </p:spTree>
    <p:extLst>
      <p:ext uri="{BB962C8B-B14F-4D97-AF65-F5344CB8AC3E}">
        <p14:creationId xmlns:p14="http://schemas.microsoft.com/office/powerpoint/2010/main" val="151131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6F8704-AD88-532D-B25B-B54136DF7B5C}"/>
              </a:ext>
            </a:extLst>
          </p:cNvPr>
          <p:cNvPicPr>
            <a:picLocks noChangeAspect="1"/>
          </p:cNvPicPr>
          <p:nvPr/>
        </p:nvPicPr>
        <p:blipFill>
          <a:blip r:embed="rId3"/>
          <a:stretch>
            <a:fillRect/>
          </a:stretch>
        </p:blipFill>
        <p:spPr>
          <a:xfrm>
            <a:off x="9906000" y="5753100"/>
            <a:ext cx="7327316" cy="3321971"/>
          </a:xfrm>
          <a:prstGeom prst="rect">
            <a:avLst/>
          </a:prstGeom>
        </p:spPr>
      </p:pic>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Epidemiology report</a:t>
            </a:r>
          </a:p>
          <a:p>
            <a:pPr>
              <a:lnSpc>
                <a:spcPts val="8959"/>
              </a:lnSpc>
            </a:pPr>
            <a:r>
              <a:rPr lang="en-US" sz="6399" spc="-12" dirty="0">
                <a:solidFill>
                  <a:srgbClr val="0B3A7F"/>
                </a:solidFill>
                <a:latin typeface="Montserrat"/>
              </a:rPr>
              <a:t>Antibiotic statistics</a:t>
            </a:r>
          </a:p>
        </p:txBody>
      </p:sp>
      <p:sp>
        <p:nvSpPr>
          <p:cNvPr id="15" name="TextBox 14">
            <a:extLst>
              <a:ext uri="{FF2B5EF4-FFF2-40B4-BE49-F238E27FC236}">
                <a16:creationId xmlns:a16="http://schemas.microsoft.com/office/drawing/2014/main" id="{F0944903-E920-1C4A-C448-C6B524EE49DF}"/>
              </a:ext>
            </a:extLst>
          </p:cNvPr>
          <p:cNvSpPr txBox="1"/>
          <p:nvPr/>
        </p:nvSpPr>
        <p:spPr>
          <a:xfrm>
            <a:off x="76200" y="4229100"/>
            <a:ext cx="8686800" cy="646331"/>
          </a:xfrm>
          <a:prstGeom prst="rect">
            <a:avLst/>
          </a:prstGeom>
          <a:noFill/>
        </p:spPr>
        <p:txBody>
          <a:bodyPr wrap="square" rtlCol="0">
            <a:spAutoFit/>
          </a:bodyPr>
          <a:lstStyle/>
          <a:p>
            <a:pPr algn="l"/>
            <a:r>
              <a:rPr lang="en-US" sz="3600" b="1" dirty="0"/>
              <a:t>Table 9. Important resistance</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219913" y="8724900"/>
            <a:ext cx="9533687" cy="1200329"/>
          </a:xfrm>
          <a:prstGeom prst="rect">
            <a:avLst/>
          </a:prstGeom>
          <a:noFill/>
        </p:spPr>
        <p:txBody>
          <a:bodyPr wrap="square" rtlCol="0">
            <a:spAutoFit/>
          </a:bodyPr>
          <a:lstStyle/>
          <a:p>
            <a:pPr algn="l"/>
            <a:r>
              <a:rPr lang="en-US" sz="3600" b="1" dirty="0"/>
              <a:t>Table 10. Multidrug resistance</a:t>
            </a:r>
          </a:p>
          <a:p>
            <a:pPr algn="l"/>
            <a:r>
              <a:rPr lang="en-US" sz="3600" b="1" dirty="0"/>
              <a:t>ECDC definitions</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10284534" y="8801100"/>
            <a:ext cx="6250866" cy="1200329"/>
          </a:xfrm>
          <a:prstGeom prst="rect">
            <a:avLst/>
          </a:prstGeom>
          <a:noFill/>
        </p:spPr>
        <p:txBody>
          <a:bodyPr wrap="square" rtlCol="0">
            <a:spAutoFit/>
          </a:bodyPr>
          <a:lstStyle/>
          <a:p>
            <a:pPr algn="l"/>
            <a:r>
              <a:rPr lang="en-US" sz="3600" b="1" dirty="0"/>
              <a:t>Table 11. Multidrug resistance </a:t>
            </a:r>
          </a:p>
          <a:p>
            <a:pPr algn="l"/>
            <a:r>
              <a:rPr lang="en-US" sz="3600" b="1" dirty="0"/>
              <a:t>WHONET resistance profiles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8839200" y="4229100"/>
            <a:ext cx="7563548" cy="1200329"/>
          </a:xfrm>
          <a:prstGeom prst="rect">
            <a:avLst/>
          </a:prstGeom>
          <a:noFill/>
        </p:spPr>
        <p:txBody>
          <a:bodyPr wrap="square" rtlCol="0">
            <a:spAutoFit/>
          </a:bodyPr>
          <a:lstStyle/>
          <a:p>
            <a:pPr algn="l"/>
            <a:r>
              <a:rPr lang="en-US" sz="3600" b="1" dirty="0"/>
              <a:t>Table 23. Gram-negative antibiogram</a:t>
            </a:r>
            <a:endParaRPr lang="en-US" sz="2400" b="1" dirty="0"/>
          </a:p>
        </p:txBody>
      </p:sp>
      <p:pic>
        <p:nvPicPr>
          <p:cNvPr id="5" name="Picture 4">
            <a:extLst>
              <a:ext uri="{FF2B5EF4-FFF2-40B4-BE49-F238E27FC236}">
                <a16:creationId xmlns:a16="http://schemas.microsoft.com/office/drawing/2014/main" id="{1B682556-0C9B-3080-B5A4-3E1423F77B3E}"/>
              </a:ext>
            </a:extLst>
          </p:cNvPr>
          <p:cNvPicPr>
            <a:picLocks noChangeAspect="1"/>
          </p:cNvPicPr>
          <p:nvPr/>
        </p:nvPicPr>
        <p:blipFill>
          <a:blip r:embed="rId4"/>
          <a:stretch>
            <a:fillRect/>
          </a:stretch>
        </p:blipFill>
        <p:spPr>
          <a:xfrm>
            <a:off x="152401" y="2388313"/>
            <a:ext cx="8382000" cy="1648918"/>
          </a:xfrm>
          <a:prstGeom prst="rect">
            <a:avLst/>
          </a:prstGeom>
        </p:spPr>
      </p:pic>
      <p:pic>
        <p:nvPicPr>
          <p:cNvPr id="9" name="Picture 8">
            <a:extLst>
              <a:ext uri="{FF2B5EF4-FFF2-40B4-BE49-F238E27FC236}">
                <a16:creationId xmlns:a16="http://schemas.microsoft.com/office/drawing/2014/main" id="{F45B4EB5-F993-D00E-6FB8-1603923646B8}"/>
              </a:ext>
            </a:extLst>
          </p:cNvPr>
          <p:cNvPicPr>
            <a:picLocks noChangeAspect="1"/>
          </p:cNvPicPr>
          <p:nvPr/>
        </p:nvPicPr>
        <p:blipFill>
          <a:blip r:embed="rId5"/>
          <a:stretch>
            <a:fillRect/>
          </a:stretch>
        </p:blipFill>
        <p:spPr>
          <a:xfrm>
            <a:off x="152400" y="6028884"/>
            <a:ext cx="9583368" cy="2086416"/>
          </a:xfrm>
          <a:prstGeom prst="rect">
            <a:avLst/>
          </a:prstGeom>
        </p:spPr>
      </p:pic>
      <p:pic>
        <p:nvPicPr>
          <p:cNvPr id="14" name="Picture 13">
            <a:extLst>
              <a:ext uri="{FF2B5EF4-FFF2-40B4-BE49-F238E27FC236}">
                <a16:creationId xmlns:a16="http://schemas.microsoft.com/office/drawing/2014/main" id="{970558AA-9F11-3A83-5228-A6320584F5D7}"/>
              </a:ext>
            </a:extLst>
          </p:cNvPr>
          <p:cNvPicPr>
            <a:picLocks noChangeAspect="1"/>
          </p:cNvPicPr>
          <p:nvPr/>
        </p:nvPicPr>
        <p:blipFill>
          <a:blip r:embed="rId6"/>
          <a:stretch>
            <a:fillRect/>
          </a:stretch>
        </p:blipFill>
        <p:spPr>
          <a:xfrm>
            <a:off x="8839200" y="2400300"/>
            <a:ext cx="9220200" cy="1042176"/>
          </a:xfrm>
          <a:prstGeom prst="rect">
            <a:avLst/>
          </a:prstGeom>
        </p:spPr>
      </p:pic>
    </p:spTree>
    <p:extLst>
      <p:ext uri="{BB962C8B-B14F-4D97-AF65-F5344CB8AC3E}">
        <p14:creationId xmlns:p14="http://schemas.microsoft.com/office/powerpoint/2010/main" val="410708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Epidemiology report</a:t>
            </a:r>
          </a:p>
          <a:p>
            <a:pPr>
              <a:lnSpc>
                <a:spcPts val="8959"/>
              </a:lnSpc>
            </a:pPr>
            <a:r>
              <a:rPr lang="en-US" sz="6399" spc="-12" dirty="0">
                <a:solidFill>
                  <a:srgbClr val="0B3A7F"/>
                </a:solidFill>
                <a:latin typeface="Montserrat"/>
              </a:rPr>
              <a:t>WHO and UN reporting</a:t>
            </a:r>
          </a:p>
        </p:txBody>
      </p:sp>
      <p:sp>
        <p:nvSpPr>
          <p:cNvPr id="15" name="TextBox 14">
            <a:extLst>
              <a:ext uri="{FF2B5EF4-FFF2-40B4-BE49-F238E27FC236}">
                <a16:creationId xmlns:a16="http://schemas.microsoft.com/office/drawing/2014/main" id="{F0944903-E920-1C4A-C448-C6B524EE49DF}"/>
              </a:ext>
            </a:extLst>
          </p:cNvPr>
          <p:cNvSpPr txBox="1"/>
          <p:nvPr/>
        </p:nvSpPr>
        <p:spPr>
          <a:xfrm>
            <a:off x="9601200" y="5487769"/>
            <a:ext cx="7467600" cy="646331"/>
          </a:xfrm>
          <a:prstGeom prst="rect">
            <a:avLst/>
          </a:prstGeom>
          <a:noFill/>
        </p:spPr>
        <p:txBody>
          <a:bodyPr wrap="square" rtlCol="0">
            <a:spAutoFit/>
          </a:bodyPr>
          <a:lstStyle/>
          <a:p>
            <a:pPr algn="l"/>
            <a:r>
              <a:rPr lang="en-US" sz="3600" b="1" dirty="0"/>
              <a:t>Table 13. WHO Priority resistance</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1556395" y="4229100"/>
            <a:ext cx="5682605" cy="1200329"/>
          </a:xfrm>
          <a:prstGeom prst="rect">
            <a:avLst/>
          </a:prstGeom>
          <a:noFill/>
        </p:spPr>
        <p:txBody>
          <a:bodyPr wrap="square" rtlCol="0">
            <a:spAutoFit/>
          </a:bodyPr>
          <a:lstStyle/>
          <a:p>
            <a:pPr algn="l"/>
            <a:r>
              <a:rPr lang="en-US" sz="3600" b="1" dirty="0"/>
              <a:t>Table 14. WHO GLASS-AMR Sample categories</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9296400" y="8801100"/>
            <a:ext cx="8273405" cy="1200329"/>
          </a:xfrm>
          <a:prstGeom prst="rect">
            <a:avLst/>
          </a:prstGeom>
          <a:noFill/>
        </p:spPr>
        <p:txBody>
          <a:bodyPr wrap="square" rtlCol="0">
            <a:spAutoFit/>
          </a:bodyPr>
          <a:lstStyle/>
          <a:p>
            <a:pPr algn="l"/>
            <a:r>
              <a:rPr lang="en-US" sz="3600" b="1" dirty="0"/>
              <a:t>Section 5.3 UN Sustainable Development Goals – Antimicrobial resistance indicators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1193800" y="8801100"/>
            <a:ext cx="5682605" cy="1200329"/>
          </a:xfrm>
          <a:prstGeom prst="rect">
            <a:avLst/>
          </a:prstGeom>
          <a:noFill/>
        </p:spPr>
        <p:txBody>
          <a:bodyPr wrap="square" rtlCol="0">
            <a:spAutoFit/>
          </a:bodyPr>
          <a:lstStyle/>
          <a:p>
            <a:pPr algn="l"/>
            <a:r>
              <a:rPr lang="en-US" sz="3600" b="1" dirty="0"/>
              <a:t>Table 16. WHO GLAS-AMR %RIS Statistics</a:t>
            </a:r>
            <a:endParaRPr lang="en-US" sz="2400" b="1" dirty="0"/>
          </a:p>
        </p:txBody>
      </p:sp>
      <p:pic>
        <p:nvPicPr>
          <p:cNvPr id="3" name="Picture 2">
            <a:extLst>
              <a:ext uri="{FF2B5EF4-FFF2-40B4-BE49-F238E27FC236}">
                <a16:creationId xmlns:a16="http://schemas.microsoft.com/office/drawing/2014/main" id="{26B9D4F9-DCB5-0077-44A3-144BC516C44E}"/>
              </a:ext>
            </a:extLst>
          </p:cNvPr>
          <p:cNvPicPr>
            <a:picLocks noChangeAspect="1"/>
          </p:cNvPicPr>
          <p:nvPr/>
        </p:nvPicPr>
        <p:blipFill>
          <a:blip r:embed="rId3"/>
          <a:stretch>
            <a:fillRect/>
          </a:stretch>
        </p:blipFill>
        <p:spPr>
          <a:xfrm>
            <a:off x="9677400" y="2115105"/>
            <a:ext cx="6855982" cy="3409395"/>
          </a:xfrm>
          <a:prstGeom prst="rect">
            <a:avLst/>
          </a:prstGeom>
        </p:spPr>
      </p:pic>
      <p:pic>
        <p:nvPicPr>
          <p:cNvPr id="7" name="Picture 6">
            <a:extLst>
              <a:ext uri="{FF2B5EF4-FFF2-40B4-BE49-F238E27FC236}">
                <a16:creationId xmlns:a16="http://schemas.microsoft.com/office/drawing/2014/main" id="{0BEEC968-3195-6669-729A-CF6F17D6217B}"/>
              </a:ext>
            </a:extLst>
          </p:cNvPr>
          <p:cNvPicPr>
            <a:picLocks noChangeAspect="1"/>
          </p:cNvPicPr>
          <p:nvPr/>
        </p:nvPicPr>
        <p:blipFill>
          <a:blip r:embed="rId4"/>
          <a:stretch>
            <a:fillRect/>
          </a:stretch>
        </p:blipFill>
        <p:spPr>
          <a:xfrm>
            <a:off x="1600200" y="2400300"/>
            <a:ext cx="4131325" cy="1524000"/>
          </a:xfrm>
          <a:prstGeom prst="rect">
            <a:avLst/>
          </a:prstGeom>
        </p:spPr>
      </p:pic>
      <p:pic>
        <p:nvPicPr>
          <p:cNvPr id="11" name="Picture 10">
            <a:extLst>
              <a:ext uri="{FF2B5EF4-FFF2-40B4-BE49-F238E27FC236}">
                <a16:creationId xmlns:a16="http://schemas.microsoft.com/office/drawing/2014/main" id="{E44DC849-2B69-6E00-23F7-AEC758ECBB2B}"/>
              </a:ext>
            </a:extLst>
          </p:cNvPr>
          <p:cNvPicPr>
            <a:picLocks noChangeAspect="1"/>
          </p:cNvPicPr>
          <p:nvPr/>
        </p:nvPicPr>
        <p:blipFill>
          <a:blip r:embed="rId5"/>
          <a:stretch>
            <a:fillRect/>
          </a:stretch>
        </p:blipFill>
        <p:spPr>
          <a:xfrm>
            <a:off x="533400" y="6557706"/>
            <a:ext cx="7772400" cy="1916482"/>
          </a:xfrm>
          <a:prstGeom prst="rect">
            <a:avLst/>
          </a:prstGeom>
        </p:spPr>
      </p:pic>
      <p:pic>
        <p:nvPicPr>
          <p:cNvPr id="14" name="Picture 13">
            <a:extLst>
              <a:ext uri="{FF2B5EF4-FFF2-40B4-BE49-F238E27FC236}">
                <a16:creationId xmlns:a16="http://schemas.microsoft.com/office/drawing/2014/main" id="{89DCD062-C59D-5834-BFF3-21B9EB8412F5}"/>
              </a:ext>
            </a:extLst>
          </p:cNvPr>
          <p:cNvPicPr>
            <a:picLocks noChangeAspect="1"/>
          </p:cNvPicPr>
          <p:nvPr/>
        </p:nvPicPr>
        <p:blipFill>
          <a:blip r:embed="rId6"/>
          <a:stretch>
            <a:fillRect/>
          </a:stretch>
        </p:blipFill>
        <p:spPr>
          <a:xfrm>
            <a:off x="9525000" y="7048500"/>
            <a:ext cx="8566487" cy="914400"/>
          </a:xfrm>
          <a:prstGeom prst="rect">
            <a:avLst/>
          </a:prstGeom>
        </p:spPr>
      </p:pic>
    </p:spTree>
    <p:extLst>
      <p:ext uri="{BB962C8B-B14F-4D97-AF65-F5344CB8AC3E}">
        <p14:creationId xmlns:p14="http://schemas.microsoft.com/office/powerpoint/2010/main" val="148993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Epidemiology report</a:t>
            </a:r>
          </a:p>
          <a:p>
            <a:pPr>
              <a:lnSpc>
                <a:spcPts val="8959"/>
              </a:lnSpc>
            </a:pPr>
            <a:r>
              <a:rPr lang="en-US" sz="6399" spc="-12" dirty="0">
                <a:solidFill>
                  <a:srgbClr val="0B3A7F"/>
                </a:solidFill>
                <a:latin typeface="Montserrat"/>
              </a:rPr>
              <a:t>Cluster detection</a:t>
            </a:r>
          </a:p>
        </p:txBody>
      </p:sp>
      <p:sp>
        <p:nvSpPr>
          <p:cNvPr id="15" name="TextBox 14">
            <a:extLst>
              <a:ext uri="{FF2B5EF4-FFF2-40B4-BE49-F238E27FC236}">
                <a16:creationId xmlns:a16="http://schemas.microsoft.com/office/drawing/2014/main" id="{F0944903-E920-1C4A-C448-C6B524EE49DF}"/>
              </a:ext>
            </a:extLst>
          </p:cNvPr>
          <p:cNvSpPr txBox="1"/>
          <p:nvPr/>
        </p:nvSpPr>
        <p:spPr>
          <a:xfrm>
            <a:off x="10243195" y="4192369"/>
            <a:ext cx="5682605" cy="646331"/>
          </a:xfrm>
          <a:prstGeom prst="rect">
            <a:avLst/>
          </a:prstGeom>
          <a:noFill/>
        </p:spPr>
        <p:txBody>
          <a:bodyPr wrap="square" rtlCol="0">
            <a:spAutoFit/>
          </a:bodyPr>
          <a:lstStyle/>
          <a:p>
            <a:pPr algn="l"/>
            <a:r>
              <a:rPr lang="en-US" sz="3600" b="1" dirty="0"/>
              <a:t>Table 13.</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1752600" y="3390900"/>
            <a:ext cx="5682605" cy="646331"/>
          </a:xfrm>
          <a:prstGeom prst="rect">
            <a:avLst/>
          </a:prstGeom>
          <a:noFill/>
        </p:spPr>
        <p:txBody>
          <a:bodyPr wrap="square" rtlCol="0">
            <a:spAutoFit/>
          </a:bodyPr>
          <a:lstStyle/>
          <a:p>
            <a:pPr algn="l"/>
            <a:r>
              <a:rPr lang="en-US" sz="3600" b="1" dirty="0"/>
              <a:t>Table 17.</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10058400" y="9334500"/>
            <a:ext cx="5682605" cy="646331"/>
          </a:xfrm>
          <a:prstGeom prst="rect">
            <a:avLst/>
          </a:prstGeom>
          <a:noFill/>
        </p:spPr>
        <p:txBody>
          <a:bodyPr wrap="square" rtlCol="0">
            <a:spAutoFit/>
          </a:bodyPr>
          <a:lstStyle/>
          <a:p>
            <a:pPr algn="l"/>
            <a:r>
              <a:rPr lang="en-US" sz="3600" b="1" dirty="0"/>
              <a:t>Figure 6.</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2228884" y="9627969"/>
            <a:ext cx="5682605" cy="646331"/>
          </a:xfrm>
          <a:prstGeom prst="rect">
            <a:avLst/>
          </a:prstGeom>
          <a:noFill/>
        </p:spPr>
        <p:txBody>
          <a:bodyPr wrap="square" rtlCol="0">
            <a:spAutoFit/>
          </a:bodyPr>
          <a:lstStyle/>
          <a:p>
            <a:pPr algn="l"/>
            <a:r>
              <a:rPr lang="en-US" sz="3600" b="1" dirty="0"/>
              <a:t>Figure 5.*</a:t>
            </a:r>
            <a:endParaRPr lang="en-US" sz="2400" b="1" dirty="0"/>
          </a:p>
        </p:txBody>
      </p:sp>
      <p:pic>
        <p:nvPicPr>
          <p:cNvPr id="5" name="Picture 4">
            <a:extLst>
              <a:ext uri="{FF2B5EF4-FFF2-40B4-BE49-F238E27FC236}">
                <a16:creationId xmlns:a16="http://schemas.microsoft.com/office/drawing/2014/main" id="{38906D3F-FB57-55EC-143A-B2057CE2DE54}"/>
              </a:ext>
            </a:extLst>
          </p:cNvPr>
          <p:cNvPicPr>
            <a:picLocks noChangeAspect="1"/>
          </p:cNvPicPr>
          <p:nvPr/>
        </p:nvPicPr>
        <p:blipFill>
          <a:blip r:embed="rId3"/>
          <a:stretch>
            <a:fillRect/>
          </a:stretch>
        </p:blipFill>
        <p:spPr>
          <a:xfrm>
            <a:off x="1676400" y="2933700"/>
            <a:ext cx="6287045" cy="541067"/>
          </a:xfrm>
          <a:prstGeom prst="rect">
            <a:avLst/>
          </a:prstGeom>
        </p:spPr>
      </p:pic>
      <p:pic>
        <p:nvPicPr>
          <p:cNvPr id="10" name="Picture 9">
            <a:extLst>
              <a:ext uri="{FF2B5EF4-FFF2-40B4-BE49-F238E27FC236}">
                <a16:creationId xmlns:a16="http://schemas.microsoft.com/office/drawing/2014/main" id="{98502A3A-5E06-6C21-D3CE-2C2328FC0AF0}"/>
              </a:ext>
            </a:extLst>
          </p:cNvPr>
          <p:cNvPicPr>
            <a:picLocks noChangeAspect="1"/>
          </p:cNvPicPr>
          <p:nvPr/>
        </p:nvPicPr>
        <p:blipFill>
          <a:blip r:embed="rId4"/>
          <a:stretch>
            <a:fillRect/>
          </a:stretch>
        </p:blipFill>
        <p:spPr>
          <a:xfrm>
            <a:off x="11125200" y="6667302"/>
            <a:ext cx="2872989" cy="2286198"/>
          </a:xfrm>
          <a:prstGeom prst="rect">
            <a:avLst/>
          </a:prstGeom>
        </p:spPr>
      </p:pic>
      <p:pic>
        <p:nvPicPr>
          <p:cNvPr id="12" name="Picture 11">
            <a:extLst>
              <a:ext uri="{FF2B5EF4-FFF2-40B4-BE49-F238E27FC236}">
                <a16:creationId xmlns:a16="http://schemas.microsoft.com/office/drawing/2014/main" id="{CCB4A5F9-1CC8-85E5-7A00-620408206E11}"/>
              </a:ext>
            </a:extLst>
          </p:cNvPr>
          <p:cNvPicPr>
            <a:picLocks noChangeAspect="1"/>
          </p:cNvPicPr>
          <p:nvPr/>
        </p:nvPicPr>
        <p:blipFill>
          <a:blip r:embed="rId5"/>
          <a:stretch>
            <a:fillRect/>
          </a:stretch>
        </p:blipFill>
        <p:spPr>
          <a:xfrm>
            <a:off x="2057400" y="6362700"/>
            <a:ext cx="3667038" cy="3295835"/>
          </a:xfrm>
          <a:prstGeom prst="rect">
            <a:avLst/>
          </a:prstGeom>
        </p:spPr>
      </p:pic>
    </p:spTree>
    <p:extLst>
      <p:ext uri="{BB962C8B-B14F-4D97-AF65-F5344CB8AC3E}">
        <p14:creationId xmlns:p14="http://schemas.microsoft.com/office/powerpoint/2010/main" val="10372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3024" y="-73156"/>
            <a:ext cx="16572576" cy="2190921"/>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Report Test practices and data quality</a:t>
            </a:r>
          </a:p>
          <a:p>
            <a:pPr>
              <a:lnSpc>
                <a:spcPts val="8959"/>
              </a:lnSpc>
            </a:pPr>
            <a:r>
              <a:rPr lang="en-US" sz="5400" spc="-12" dirty="0">
                <a:solidFill>
                  <a:srgbClr val="0B3A7F"/>
                </a:solidFill>
                <a:latin typeface="Montserrat"/>
              </a:rPr>
              <a:t>Cover page and Table of contents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188836"/>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3200" dirty="0">
              <a:latin typeface="Montserrat" panose="00000500000000000000" pitchFamily="2" charset="0"/>
            </a:endParaRPr>
          </a:p>
        </p:txBody>
      </p:sp>
      <p:pic>
        <p:nvPicPr>
          <p:cNvPr id="6" name="Picture 5">
            <a:extLst>
              <a:ext uri="{FF2B5EF4-FFF2-40B4-BE49-F238E27FC236}">
                <a16:creationId xmlns:a16="http://schemas.microsoft.com/office/drawing/2014/main" id="{F129F594-5704-73CF-12AF-5471E84ABD42}"/>
              </a:ext>
            </a:extLst>
          </p:cNvPr>
          <p:cNvPicPr>
            <a:picLocks noChangeAspect="1"/>
          </p:cNvPicPr>
          <p:nvPr/>
        </p:nvPicPr>
        <p:blipFill>
          <a:blip r:embed="rId5"/>
          <a:stretch>
            <a:fillRect/>
          </a:stretch>
        </p:blipFill>
        <p:spPr>
          <a:xfrm>
            <a:off x="2041743" y="2933152"/>
            <a:ext cx="4816257" cy="6325148"/>
          </a:xfrm>
          <a:prstGeom prst="rect">
            <a:avLst/>
          </a:prstGeom>
          <a:ln>
            <a:solidFill>
              <a:schemeClr val="tx1"/>
            </a:solidFill>
          </a:ln>
        </p:spPr>
      </p:pic>
      <p:pic>
        <p:nvPicPr>
          <p:cNvPr id="10" name="Picture 9">
            <a:extLst>
              <a:ext uri="{FF2B5EF4-FFF2-40B4-BE49-F238E27FC236}">
                <a16:creationId xmlns:a16="http://schemas.microsoft.com/office/drawing/2014/main" id="{7E6CE51E-A4DF-6FC4-4301-E201E643226F}"/>
              </a:ext>
            </a:extLst>
          </p:cNvPr>
          <p:cNvPicPr>
            <a:picLocks noChangeAspect="1"/>
          </p:cNvPicPr>
          <p:nvPr/>
        </p:nvPicPr>
        <p:blipFill>
          <a:blip r:embed="rId6"/>
          <a:stretch>
            <a:fillRect/>
          </a:stretch>
        </p:blipFill>
        <p:spPr>
          <a:xfrm>
            <a:off x="8305800" y="3156330"/>
            <a:ext cx="8184488" cy="5873370"/>
          </a:xfrm>
          <a:prstGeom prst="rect">
            <a:avLst/>
          </a:prstGeom>
          <a:ln>
            <a:solidFill>
              <a:schemeClr val="tx1"/>
            </a:solidFill>
          </a:ln>
        </p:spPr>
      </p:pic>
    </p:spTree>
    <p:extLst>
      <p:ext uri="{BB962C8B-B14F-4D97-AF65-F5344CB8AC3E}">
        <p14:creationId xmlns:p14="http://schemas.microsoft.com/office/powerpoint/2010/main" val="3820411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219200" y="-508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Report - Test practices and data quality</a:t>
            </a:r>
          </a:p>
          <a:p>
            <a:pPr>
              <a:lnSpc>
                <a:spcPts val="8959"/>
              </a:lnSpc>
            </a:pPr>
            <a:r>
              <a:rPr lang="en-US" sz="6399" spc="-12" dirty="0">
                <a:solidFill>
                  <a:srgbClr val="0B3A7F"/>
                </a:solidFill>
                <a:latin typeface="Montserrat"/>
              </a:rPr>
              <a:t>Full report</a:t>
            </a:r>
          </a:p>
        </p:txBody>
      </p:sp>
      <p:sp>
        <p:nvSpPr>
          <p:cNvPr id="5" name="Content Placeholder 2">
            <a:extLst>
              <a:ext uri="{FF2B5EF4-FFF2-40B4-BE49-F238E27FC236}">
                <a16:creationId xmlns:a16="http://schemas.microsoft.com/office/drawing/2014/main" id="{2128D63D-C33B-E607-50CD-E515F6B90BE2}"/>
              </a:ext>
            </a:extLst>
          </p:cNvPr>
          <p:cNvSpPr txBox="1">
            <a:spLocks/>
          </p:cNvSpPr>
          <p:nvPr/>
        </p:nvSpPr>
        <p:spPr>
          <a:xfrm>
            <a:off x="13716000" y="2247900"/>
            <a:ext cx="4371260" cy="80391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The document is a mixture of texts, graphs, and tables divided into different sections.</a:t>
            </a:r>
          </a:p>
          <a:p>
            <a:r>
              <a:rPr lang="en-US" sz="3000" dirty="0"/>
              <a:t>Most of the results can be generated through “Data analysis”.</a:t>
            </a:r>
          </a:p>
          <a:p>
            <a:r>
              <a:rPr lang="en-US" sz="3000" dirty="0"/>
              <a:t>Some of the analyses were created specially for this report.</a:t>
            </a:r>
          </a:p>
          <a:p>
            <a:pPr lvl="1"/>
            <a:r>
              <a:rPr lang="en-US" sz="2600" dirty="0"/>
              <a:t>Specimen categories</a:t>
            </a:r>
          </a:p>
          <a:p>
            <a:pPr lvl="1"/>
            <a:r>
              <a:rPr lang="en-US" sz="2600" dirty="0"/>
              <a:t>Temporal trends</a:t>
            </a:r>
          </a:p>
          <a:p>
            <a:pPr lvl="1"/>
            <a:r>
              <a:rPr lang="en-US" sz="2600" dirty="0"/>
              <a:t>MDR/XDR/PDR</a:t>
            </a:r>
          </a:p>
          <a:p>
            <a:pPr lvl="1"/>
            <a:r>
              <a:rPr lang="en-US" sz="2600" dirty="0"/>
              <a:t>WHO Priority resistance</a:t>
            </a:r>
          </a:p>
          <a:p>
            <a:pPr lvl="1"/>
            <a:r>
              <a:rPr lang="en-US" sz="2600" dirty="0"/>
              <a:t>Sustainable Development Goals</a:t>
            </a:r>
          </a:p>
        </p:txBody>
      </p:sp>
      <p:pic>
        <p:nvPicPr>
          <p:cNvPr id="6" name="Picture 5">
            <a:extLst>
              <a:ext uri="{FF2B5EF4-FFF2-40B4-BE49-F238E27FC236}">
                <a16:creationId xmlns:a16="http://schemas.microsoft.com/office/drawing/2014/main" id="{7B08A0AC-1B2F-C1AC-CE00-ACF866A6DF18}"/>
              </a:ext>
            </a:extLst>
          </p:cNvPr>
          <p:cNvPicPr>
            <a:picLocks noChangeAspect="1"/>
          </p:cNvPicPr>
          <p:nvPr/>
        </p:nvPicPr>
        <p:blipFill>
          <a:blip r:embed="rId3"/>
          <a:stretch>
            <a:fillRect/>
          </a:stretch>
        </p:blipFill>
        <p:spPr>
          <a:xfrm>
            <a:off x="219284" y="2781300"/>
            <a:ext cx="13268116" cy="4961121"/>
          </a:xfrm>
          <a:prstGeom prst="rect">
            <a:avLst/>
          </a:prstGeom>
        </p:spPr>
      </p:pic>
    </p:spTree>
    <p:extLst>
      <p:ext uri="{BB962C8B-B14F-4D97-AF65-F5344CB8AC3E}">
        <p14:creationId xmlns:p14="http://schemas.microsoft.com/office/powerpoint/2010/main" val="321111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5B8B7-0841-6393-BE5D-EB952B80F802}"/>
              </a:ext>
            </a:extLst>
          </p:cNvPr>
          <p:cNvSpPr>
            <a:spLocks noGrp="1"/>
          </p:cNvSpPr>
          <p:nvPr>
            <p:ph idx="1"/>
          </p:nvPr>
        </p:nvSpPr>
        <p:spPr>
          <a:xfrm>
            <a:off x="1257300" y="1804581"/>
            <a:ext cx="15773400" cy="7606119"/>
          </a:xfrm>
        </p:spPr>
        <p:txBody>
          <a:bodyPr>
            <a:normAutofit lnSpcReduction="10000"/>
          </a:bodyPr>
          <a:lstStyle/>
          <a:p>
            <a:r>
              <a:rPr lang="en-US" sz="3600" dirty="0">
                <a:latin typeface="Montserrat" panose="00000500000000000000" pitchFamily="2" charset="0"/>
              </a:rPr>
              <a:t>In WHONET Quick analysis, the data analyst can create automatic “reports”, which combine the results of several analyses into a single output.</a:t>
            </a:r>
          </a:p>
          <a:p>
            <a:r>
              <a:rPr lang="en-US" sz="3600" dirty="0">
                <a:latin typeface="Montserrat" panose="00000500000000000000" pitchFamily="2" charset="0"/>
              </a:rPr>
              <a:t>Reports can be shared with partners in the laboratory, pharmacy, infectious diseases, infection control, national authorities, collaborating organizations, and funders.</a:t>
            </a:r>
          </a:p>
          <a:p>
            <a:r>
              <a:rPr lang="en-US" sz="3600" dirty="0">
                <a:latin typeface="Montserrat" panose="00000500000000000000" pitchFamily="2" charset="0"/>
              </a:rPr>
              <a:t>Like WHONET macros, reports save time and promote consistency with repeated analyses.</a:t>
            </a:r>
          </a:p>
          <a:p>
            <a:r>
              <a:rPr lang="en-US" sz="3600" dirty="0">
                <a:latin typeface="Montserrat" panose="00000500000000000000" pitchFamily="2" charset="0"/>
              </a:rPr>
              <a:t>One WHONET user can create reports for many other WHONET users, which promotes standardization and collaborative discussions of results both within a single institution and across many institutions.</a:t>
            </a:r>
          </a:p>
          <a:p>
            <a:r>
              <a:rPr lang="en-US" sz="3600" dirty="0">
                <a:latin typeface="Montserrat" panose="00000500000000000000" pitchFamily="2" charset="0"/>
              </a:rPr>
              <a:t>WHONET reports can be automated to run on a periodic basis (daily, weekly, monthly, etc.)</a:t>
            </a:r>
          </a:p>
        </p:txBody>
      </p:sp>
      <p:grpSp>
        <p:nvGrpSpPr>
          <p:cNvPr id="4" name="Group 3">
            <a:extLst>
              <a:ext uri="{FF2B5EF4-FFF2-40B4-BE49-F238E27FC236}">
                <a16:creationId xmlns:a16="http://schemas.microsoft.com/office/drawing/2014/main" id="{6E805A65-D021-01F1-7DBB-CB7E2002759D}"/>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C96D8141-80AB-A03F-A3A7-D059B2FC1F8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2BE39BC5-8DD9-18FA-8C13-96C0807781BF}"/>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7" name="TextBox 2">
            <a:extLst>
              <a:ext uri="{FF2B5EF4-FFF2-40B4-BE49-F238E27FC236}">
                <a16:creationId xmlns:a16="http://schemas.microsoft.com/office/drawing/2014/main" id="{7132A217-E7A9-044C-DDFE-0FF22F78CB94}"/>
              </a:ext>
            </a:extLst>
          </p:cNvPr>
          <p:cNvSpPr txBox="1"/>
          <p:nvPr/>
        </p:nvSpPr>
        <p:spPr>
          <a:xfrm>
            <a:off x="1568882" y="22717"/>
            <a:ext cx="16572576" cy="1060803"/>
          </a:xfrm>
          <a:prstGeom prst="rect">
            <a:avLst/>
          </a:prstGeom>
        </p:spPr>
        <p:txBody>
          <a:bodyPr wrap="square" lIns="0" tIns="0" rIns="0" bIns="0" rtlCol="0" anchor="t">
            <a:spAutoFit/>
          </a:bodyPr>
          <a:lstStyle/>
          <a:p>
            <a:pPr algn="l">
              <a:lnSpc>
                <a:spcPts val="8959"/>
              </a:lnSpc>
            </a:pPr>
            <a:r>
              <a:rPr lang="en-US" sz="6160" spc="-12" dirty="0">
                <a:solidFill>
                  <a:srgbClr val="0B3A7F"/>
                </a:solidFill>
                <a:latin typeface="Montserrat"/>
              </a:rPr>
              <a:t>Benefits of WHONET reports</a:t>
            </a:r>
          </a:p>
        </p:txBody>
      </p:sp>
    </p:spTree>
    <p:extLst>
      <p:ext uri="{BB962C8B-B14F-4D97-AF65-F5344CB8AC3E}">
        <p14:creationId xmlns:p14="http://schemas.microsoft.com/office/powerpoint/2010/main" val="1664047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143000"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Test practices and data quality report</a:t>
            </a:r>
          </a:p>
          <a:p>
            <a:pPr>
              <a:lnSpc>
                <a:spcPts val="8959"/>
              </a:lnSpc>
            </a:pPr>
            <a:r>
              <a:rPr lang="en-US" sz="6399" spc="-12" dirty="0">
                <a:solidFill>
                  <a:srgbClr val="0B3A7F"/>
                </a:solidFill>
                <a:latin typeface="Montserrat"/>
              </a:rPr>
              <a:t>Data quality and organism findings</a:t>
            </a:r>
          </a:p>
        </p:txBody>
      </p:sp>
      <p:sp>
        <p:nvSpPr>
          <p:cNvPr id="15" name="TextBox 14">
            <a:extLst>
              <a:ext uri="{FF2B5EF4-FFF2-40B4-BE49-F238E27FC236}">
                <a16:creationId xmlns:a16="http://schemas.microsoft.com/office/drawing/2014/main" id="{F0944903-E920-1C4A-C448-C6B524EE49DF}"/>
              </a:ext>
            </a:extLst>
          </p:cNvPr>
          <p:cNvSpPr txBox="1"/>
          <p:nvPr/>
        </p:nvSpPr>
        <p:spPr>
          <a:xfrm>
            <a:off x="595497" y="4649569"/>
            <a:ext cx="8319903" cy="646331"/>
          </a:xfrm>
          <a:prstGeom prst="rect">
            <a:avLst/>
          </a:prstGeom>
          <a:noFill/>
        </p:spPr>
        <p:txBody>
          <a:bodyPr wrap="square" rtlCol="0">
            <a:spAutoFit/>
          </a:bodyPr>
          <a:lstStyle/>
          <a:p>
            <a:pPr algn="l"/>
            <a:r>
              <a:rPr lang="en-US" sz="3600" b="1" dirty="0"/>
              <a:t>Table 2. Data completeness and validity</a:t>
            </a:r>
            <a:endParaRPr lang="en-US" sz="2400" b="1" i="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533400" y="8724900"/>
            <a:ext cx="7904538" cy="1200329"/>
          </a:xfrm>
          <a:prstGeom prst="rect">
            <a:avLst/>
          </a:prstGeom>
          <a:noFill/>
        </p:spPr>
        <p:txBody>
          <a:bodyPr wrap="square" rtlCol="0">
            <a:spAutoFit/>
          </a:bodyPr>
          <a:lstStyle/>
          <a:p>
            <a:pPr algn="l"/>
            <a:r>
              <a:rPr lang="en-US" sz="3600" b="1" dirty="0"/>
              <a:t>Table 3.  Capacity for species identification</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9994900" y="4305300"/>
            <a:ext cx="7543800" cy="1200329"/>
          </a:xfrm>
          <a:prstGeom prst="rect">
            <a:avLst/>
          </a:prstGeom>
          <a:noFill/>
        </p:spPr>
        <p:txBody>
          <a:bodyPr wrap="square" rtlCol="0">
            <a:spAutoFit/>
          </a:bodyPr>
          <a:lstStyle/>
          <a:p>
            <a:pPr algn="l"/>
            <a:r>
              <a:rPr lang="en-US" sz="3600" b="1" dirty="0"/>
              <a:t>Table 4.  Capacity for isolation of fastidious pathogens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10023891" y="9182100"/>
            <a:ext cx="6970823" cy="646331"/>
          </a:xfrm>
          <a:prstGeom prst="rect">
            <a:avLst/>
          </a:prstGeom>
          <a:noFill/>
        </p:spPr>
        <p:txBody>
          <a:bodyPr wrap="square" rtlCol="0">
            <a:spAutoFit/>
          </a:bodyPr>
          <a:lstStyle/>
          <a:p>
            <a:pPr lvl="1"/>
            <a:r>
              <a:rPr lang="en-US" sz="3600" b="1" dirty="0"/>
              <a:t>Table 5.  Blood culture results</a:t>
            </a:r>
            <a:endParaRPr lang="en-US" sz="2400" b="1" dirty="0"/>
          </a:p>
        </p:txBody>
      </p:sp>
      <p:pic>
        <p:nvPicPr>
          <p:cNvPr id="3" name="Picture 2">
            <a:extLst>
              <a:ext uri="{FF2B5EF4-FFF2-40B4-BE49-F238E27FC236}">
                <a16:creationId xmlns:a16="http://schemas.microsoft.com/office/drawing/2014/main" id="{B309EF00-4D38-5F00-9E86-5B75E98D3638}"/>
              </a:ext>
            </a:extLst>
          </p:cNvPr>
          <p:cNvPicPr>
            <a:picLocks noChangeAspect="1"/>
          </p:cNvPicPr>
          <p:nvPr/>
        </p:nvPicPr>
        <p:blipFill>
          <a:blip r:embed="rId3"/>
          <a:stretch>
            <a:fillRect/>
          </a:stretch>
        </p:blipFill>
        <p:spPr>
          <a:xfrm>
            <a:off x="1981200" y="2186737"/>
            <a:ext cx="5913632" cy="2347163"/>
          </a:xfrm>
          <a:prstGeom prst="rect">
            <a:avLst/>
          </a:prstGeom>
        </p:spPr>
      </p:pic>
      <p:pic>
        <p:nvPicPr>
          <p:cNvPr id="7" name="Picture 6">
            <a:extLst>
              <a:ext uri="{FF2B5EF4-FFF2-40B4-BE49-F238E27FC236}">
                <a16:creationId xmlns:a16="http://schemas.microsoft.com/office/drawing/2014/main" id="{787CBF51-A691-53C2-D819-413A29E1CCD0}"/>
              </a:ext>
            </a:extLst>
          </p:cNvPr>
          <p:cNvPicPr>
            <a:picLocks noChangeAspect="1"/>
          </p:cNvPicPr>
          <p:nvPr/>
        </p:nvPicPr>
        <p:blipFill>
          <a:blip r:embed="rId4"/>
          <a:stretch>
            <a:fillRect/>
          </a:stretch>
        </p:blipFill>
        <p:spPr>
          <a:xfrm>
            <a:off x="2362200" y="5600700"/>
            <a:ext cx="6075738" cy="2376225"/>
          </a:xfrm>
          <a:prstGeom prst="rect">
            <a:avLst/>
          </a:prstGeom>
        </p:spPr>
      </p:pic>
      <p:pic>
        <p:nvPicPr>
          <p:cNvPr id="11" name="Picture 10">
            <a:extLst>
              <a:ext uri="{FF2B5EF4-FFF2-40B4-BE49-F238E27FC236}">
                <a16:creationId xmlns:a16="http://schemas.microsoft.com/office/drawing/2014/main" id="{D9DC8B72-60D2-5671-B08B-CA062DC2C104}"/>
              </a:ext>
            </a:extLst>
          </p:cNvPr>
          <p:cNvPicPr>
            <a:picLocks noChangeAspect="1"/>
          </p:cNvPicPr>
          <p:nvPr/>
        </p:nvPicPr>
        <p:blipFill>
          <a:blip r:embed="rId5"/>
          <a:stretch>
            <a:fillRect/>
          </a:stretch>
        </p:blipFill>
        <p:spPr>
          <a:xfrm>
            <a:off x="9067047" y="2628900"/>
            <a:ext cx="8687553" cy="1447925"/>
          </a:xfrm>
          <a:prstGeom prst="rect">
            <a:avLst/>
          </a:prstGeom>
        </p:spPr>
      </p:pic>
      <p:pic>
        <p:nvPicPr>
          <p:cNvPr id="13" name="Picture 12">
            <a:extLst>
              <a:ext uri="{FF2B5EF4-FFF2-40B4-BE49-F238E27FC236}">
                <a16:creationId xmlns:a16="http://schemas.microsoft.com/office/drawing/2014/main" id="{F27DC781-FDCB-0461-A80E-2B22E4FB3B18}"/>
              </a:ext>
            </a:extLst>
          </p:cNvPr>
          <p:cNvPicPr>
            <a:picLocks noChangeAspect="1"/>
          </p:cNvPicPr>
          <p:nvPr/>
        </p:nvPicPr>
        <p:blipFill>
          <a:blip r:embed="rId6"/>
          <a:stretch>
            <a:fillRect/>
          </a:stretch>
        </p:blipFill>
        <p:spPr>
          <a:xfrm>
            <a:off x="8864600" y="6107936"/>
            <a:ext cx="8839200" cy="2007845"/>
          </a:xfrm>
          <a:prstGeom prst="rect">
            <a:avLst/>
          </a:prstGeom>
        </p:spPr>
      </p:pic>
    </p:spTree>
    <p:extLst>
      <p:ext uri="{BB962C8B-B14F-4D97-AF65-F5344CB8AC3E}">
        <p14:creationId xmlns:p14="http://schemas.microsoft.com/office/powerpoint/2010/main" val="126685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914400" y="-114300"/>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Test practices and data quality report</a:t>
            </a:r>
          </a:p>
          <a:p>
            <a:pPr>
              <a:lnSpc>
                <a:spcPts val="8959"/>
              </a:lnSpc>
            </a:pPr>
            <a:r>
              <a:rPr lang="en-US" sz="6399" spc="-12" dirty="0">
                <a:solidFill>
                  <a:srgbClr val="0B3A7F"/>
                </a:solidFill>
                <a:latin typeface="Montserrat"/>
              </a:rPr>
              <a:t>Antimicrobial susceptibility testing</a:t>
            </a:r>
          </a:p>
        </p:txBody>
      </p:sp>
      <p:sp>
        <p:nvSpPr>
          <p:cNvPr id="15" name="TextBox 14">
            <a:extLst>
              <a:ext uri="{FF2B5EF4-FFF2-40B4-BE49-F238E27FC236}">
                <a16:creationId xmlns:a16="http://schemas.microsoft.com/office/drawing/2014/main" id="{F0944903-E920-1C4A-C448-C6B524EE49DF}"/>
              </a:ext>
            </a:extLst>
          </p:cNvPr>
          <p:cNvSpPr txBox="1"/>
          <p:nvPr/>
        </p:nvSpPr>
        <p:spPr>
          <a:xfrm>
            <a:off x="457200" y="3771900"/>
            <a:ext cx="8319903" cy="1200329"/>
          </a:xfrm>
          <a:prstGeom prst="rect">
            <a:avLst/>
          </a:prstGeom>
          <a:noFill/>
        </p:spPr>
        <p:txBody>
          <a:bodyPr wrap="square" rtlCol="0">
            <a:spAutoFit/>
          </a:bodyPr>
          <a:lstStyle/>
          <a:p>
            <a:pPr algn="l"/>
            <a:r>
              <a:rPr lang="en-US" sz="3600" b="1" dirty="0"/>
              <a:t>Table 7. Invalid tests for </a:t>
            </a:r>
            <a:r>
              <a:rPr lang="en-US" sz="3600" b="1" i="1" dirty="0"/>
              <a:t>Staphylococcus aureus</a:t>
            </a:r>
            <a:r>
              <a:rPr lang="en-US" sz="3600" b="1" dirty="0"/>
              <a:t> – No breakpoints</a:t>
            </a:r>
            <a:endParaRPr lang="en-US" sz="2400" b="1" dirty="0"/>
          </a:p>
        </p:txBody>
      </p:sp>
      <p:sp>
        <p:nvSpPr>
          <p:cNvPr id="16" name="TextBox 15">
            <a:extLst>
              <a:ext uri="{FF2B5EF4-FFF2-40B4-BE49-F238E27FC236}">
                <a16:creationId xmlns:a16="http://schemas.microsoft.com/office/drawing/2014/main" id="{43D6A902-DB3E-7A49-C916-5E6CF5316A64}"/>
              </a:ext>
            </a:extLst>
          </p:cNvPr>
          <p:cNvSpPr txBox="1"/>
          <p:nvPr/>
        </p:nvSpPr>
        <p:spPr>
          <a:xfrm>
            <a:off x="533400" y="9334501"/>
            <a:ext cx="7315200" cy="646331"/>
          </a:xfrm>
          <a:prstGeom prst="rect">
            <a:avLst/>
          </a:prstGeom>
          <a:noFill/>
        </p:spPr>
        <p:txBody>
          <a:bodyPr wrap="square" rtlCol="0">
            <a:spAutoFit/>
          </a:bodyPr>
          <a:lstStyle/>
          <a:p>
            <a:pPr algn="l"/>
            <a:r>
              <a:rPr lang="en-US" sz="3600" b="1" dirty="0"/>
              <a:t>Figure 2.  Regularity of testing</a:t>
            </a:r>
            <a:endParaRPr lang="en-US" sz="2400" b="1" i="1" dirty="0"/>
          </a:p>
        </p:txBody>
      </p:sp>
      <p:sp>
        <p:nvSpPr>
          <p:cNvPr id="17" name="TextBox 16">
            <a:extLst>
              <a:ext uri="{FF2B5EF4-FFF2-40B4-BE49-F238E27FC236}">
                <a16:creationId xmlns:a16="http://schemas.microsoft.com/office/drawing/2014/main" id="{0678F4F1-CE48-0BF7-F161-E436504FE9BF}"/>
              </a:ext>
            </a:extLst>
          </p:cNvPr>
          <p:cNvSpPr txBox="1"/>
          <p:nvPr/>
        </p:nvSpPr>
        <p:spPr>
          <a:xfrm>
            <a:off x="9448800" y="3924300"/>
            <a:ext cx="8298180" cy="1200329"/>
          </a:xfrm>
          <a:prstGeom prst="rect">
            <a:avLst/>
          </a:prstGeom>
          <a:noFill/>
        </p:spPr>
        <p:txBody>
          <a:bodyPr wrap="square" rtlCol="0">
            <a:spAutoFit/>
          </a:bodyPr>
          <a:lstStyle/>
          <a:p>
            <a:pPr algn="l"/>
            <a:r>
              <a:rPr lang="en-US" sz="3600" b="1" dirty="0"/>
              <a:t>Table 9. Recording of test measurements</a:t>
            </a:r>
            <a:endParaRPr lang="en-US" sz="2400" b="1" i="1" dirty="0"/>
          </a:p>
        </p:txBody>
      </p:sp>
      <p:sp>
        <p:nvSpPr>
          <p:cNvPr id="18" name="TextBox 17">
            <a:extLst>
              <a:ext uri="{FF2B5EF4-FFF2-40B4-BE49-F238E27FC236}">
                <a16:creationId xmlns:a16="http://schemas.microsoft.com/office/drawing/2014/main" id="{6F0542F3-9A2F-4CDD-C1E1-DE0CCB5C38A1}"/>
              </a:ext>
            </a:extLst>
          </p:cNvPr>
          <p:cNvSpPr txBox="1"/>
          <p:nvPr/>
        </p:nvSpPr>
        <p:spPr>
          <a:xfrm>
            <a:off x="9406496" y="9353371"/>
            <a:ext cx="9186304" cy="1200329"/>
          </a:xfrm>
          <a:prstGeom prst="rect">
            <a:avLst/>
          </a:prstGeom>
          <a:noFill/>
        </p:spPr>
        <p:txBody>
          <a:bodyPr wrap="square" rtlCol="0">
            <a:spAutoFit/>
          </a:bodyPr>
          <a:lstStyle/>
          <a:p>
            <a:pPr algn="l"/>
            <a:r>
              <a:rPr lang="en-US" sz="3600" b="1" dirty="0"/>
              <a:t>Table 10. Infrequent and unlikely test results</a:t>
            </a:r>
            <a:endParaRPr lang="en-US" sz="2400" b="1" dirty="0"/>
          </a:p>
        </p:txBody>
      </p:sp>
      <p:pic>
        <p:nvPicPr>
          <p:cNvPr id="3" name="Picture 2">
            <a:extLst>
              <a:ext uri="{FF2B5EF4-FFF2-40B4-BE49-F238E27FC236}">
                <a16:creationId xmlns:a16="http://schemas.microsoft.com/office/drawing/2014/main" id="{45C64FD6-EEAC-199D-65F1-456934209258}"/>
              </a:ext>
            </a:extLst>
          </p:cNvPr>
          <p:cNvPicPr>
            <a:picLocks noChangeAspect="1"/>
          </p:cNvPicPr>
          <p:nvPr/>
        </p:nvPicPr>
        <p:blipFill>
          <a:blip r:embed="rId3"/>
          <a:stretch>
            <a:fillRect/>
          </a:stretch>
        </p:blipFill>
        <p:spPr>
          <a:xfrm>
            <a:off x="710268" y="2554093"/>
            <a:ext cx="6147732" cy="836807"/>
          </a:xfrm>
          <a:prstGeom prst="rect">
            <a:avLst/>
          </a:prstGeom>
        </p:spPr>
      </p:pic>
      <p:pic>
        <p:nvPicPr>
          <p:cNvPr id="7" name="Picture 6">
            <a:extLst>
              <a:ext uri="{FF2B5EF4-FFF2-40B4-BE49-F238E27FC236}">
                <a16:creationId xmlns:a16="http://schemas.microsoft.com/office/drawing/2014/main" id="{E927B9D8-C83D-93BA-A62A-E84F594853E3}"/>
              </a:ext>
            </a:extLst>
          </p:cNvPr>
          <p:cNvPicPr/>
          <p:nvPr/>
        </p:nvPicPr>
        <p:blipFill>
          <a:blip r:embed="rId4">
            <a:extLst>
              <a:ext uri="{28A0092B-C50C-407E-A947-70E740481C1C}">
                <a14:useLocalDpi xmlns:a14="http://schemas.microsoft.com/office/drawing/2010/main" val="0"/>
              </a:ext>
            </a:extLst>
          </a:blip>
          <a:stretch>
            <a:fillRect/>
          </a:stretch>
        </p:blipFill>
        <p:spPr>
          <a:xfrm>
            <a:off x="1284435" y="5676901"/>
            <a:ext cx="5421165" cy="3581400"/>
          </a:xfrm>
          <a:prstGeom prst="rect">
            <a:avLst/>
          </a:prstGeom>
        </p:spPr>
      </p:pic>
      <p:pic>
        <p:nvPicPr>
          <p:cNvPr id="11" name="Picture 10">
            <a:extLst>
              <a:ext uri="{FF2B5EF4-FFF2-40B4-BE49-F238E27FC236}">
                <a16:creationId xmlns:a16="http://schemas.microsoft.com/office/drawing/2014/main" id="{E5444EA1-A7CC-C1E2-D4AD-07F74BA93394}"/>
              </a:ext>
            </a:extLst>
          </p:cNvPr>
          <p:cNvPicPr>
            <a:picLocks noChangeAspect="1"/>
          </p:cNvPicPr>
          <p:nvPr/>
        </p:nvPicPr>
        <p:blipFill>
          <a:blip r:embed="rId5"/>
          <a:stretch>
            <a:fillRect/>
          </a:stretch>
        </p:blipFill>
        <p:spPr>
          <a:xfrm>
            <a:off x="9585272" y="2324100"/>
            <a:ext cx="7940728" cy="1226926"/>
          </a:xfrm>
          <a:prstGeom prst="rect">
            <a:avLst/>
          </a:prstGeom>
        </p:spPr>
      </p:pic>
      <p:pic>
        <p:nvPicPr>
          <p:cNvPr id="13" name="Picture 12">
            <a:extLst>
              <a:ext uri="{FF2B5EF4-FFF2-40B4-BE49-F238E27FC236}">
                <a16:creationId xmlns:a16="http://schemas.microsoft.com/office/drawing/2014/main" id="{6B29AD18-909A-8066-7794-088AC1CF8B5A}"/>
              </a:ext>
            </a:extLst>
          </p:cNvPr>
          <p:cNvPicPr>
            <a:picLocks noChangeAspect="1"/>
          </p:cNvPicPr>
          <p:nvPr/>
        </p:nvPicPr>
        <p:blipFill>
          <a:blip r:embed="rId6"/>
          <a:stretch>
            <a:fillRect/>
          </a:stretch>
        </p:blipFill>
        <p:spPr>
          <a:xfrm>
            <a:off x="9414614" y="5745254"/>
            <a:ext cx="8752091" cy="3513046"/>
          </a:xfrm>
          <a:prstGeom prst="rect">
            <a:avLst/>
          </a:prstGeom>
        </p:spPr>
      </p:pic>
    </p:spTree>
    <p:extLst>
      <p:ext uri="{BB962C8B-B14F-4D97-AF65-F5344CB8AC3E}">
        <p14:creationId xmlns:p14="http://schemas.microsoft.com/office/powerpoint/2010/main" val="1344115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57771"/>
            <a:ext cx="14924769"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97522"/>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spc="-8" dirty="0">
                <a:solidFill>
                  <a:srgbClr val="0B3A7F"/>
                </a:solidFill>
                <a:latin typeface="Montserrat"/>
              </a:rPr>
              <a:t>WHONET Standard reports – Word</a:t>
            </a: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DHIS2 – Brief introduction</a:t>
            </a:r>
          </a:p>
        </p:txBody>
      </p:sp>
      <p:sp>
        <p:nvSpPr>
          <p:cNvPr id="19" name="TextBox 19"/>
          <p:cNvSpPr txBox="1"/>
          <p:nvPr/>
        </p:nvSpPr>
        <p:spPr>
          <a:xfrm>
            <a:off x="2218963" y="4877734"/>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User-defined reports</a:t>
            </a:r>
          </a:p>
        </p:txBody>
      </p:sp>
      <p:sp>
        <p:nvSpPr>
          <p:cNvPr id="20" name="TextBox 2">
            <a:extLst>
              <a:ext uri="{FF2B5EF4-FFF2-40B4-BE49-F238E27FC236}">
                <a16:creationId xmlns:a16="http://schemas.microsoft.com/office/drawing/2014/main" id="{9E12CBA8-217B-4E51-7716-1A7D1208CDD7}"/>
              </a:ext>
            </a:extLst>
          </p:cNvPr>
          <p:cNvSpPr txBox="1"/>
          <p:nvPr/>
        </p:nvSpPr>
        <p:spPr>
          <a:xfrm>
            <a:off x="1568882" y="100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grpSp>
        <p:nvGrpSpPr>
          <p:cNvPr id="21" name="Group 20">
            <a:extLst>
              <a:ext uri="{FF2B5EF4-FFF2-40B4-BE49-F238E27FC236}">
                <a16:creationId xmlns:a16="http://schemas.microsoft.com/office/drawing/2014/main" id="{88B146EE-0E9B-4ACA-8A4A-19D401FE71CB}"/>
              </a:ext>
            </a:extLst>
          </p:cNvPr>
          <p:cNvGrpSpPr/>
          <p:nvPr/>
        </p:nvGrpSpPr>
        <p:grpSpPr>
          <a:xfrm>
            <a:off x="146542" y="146542"/>
            <a:ext cx="882158" cy="882158"/>
            <a:chOff x="146542" y="146542"/>
            <a:chExt cx="882158" cy="882158"/>
          </a:xfrm>
        </p:grpSpPr>
        <p:sp>
          <p:nvSpPr>
            <p:cNvPr id="22" name="Freeform 11">
              <a:extLst>
                <a:ext uri="{FF2B5EF4-FFF2-40B4-BE49-F238E27FC236}">
                  <a16:creationId xmlns:a16="http://schemas.microsoft.com/office/drawing/2014/main" id="{CD0EA851-A8D7-343B-4D47-796A63216E7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TextBox 12">
              <a:extLst>
                <a:ext uri="{FF2B5EF4-FFF2-40B4-BE49-F238E27FC236}">
                  <a16:creationId xmlns:a16="http://schemas.microsoft.com/office/drawing/2014/main" id="{E991315B-CEBE-85E1-80D4-10A2365DC046}"/>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4" name="Freeform 14">
            <a:extLst>
              <a:ext uri="{FF2B5EF4-FFF2-40B4-BE49-F238E27FC236}">
                <a16:creationId xmlns:a16="http://schemas.microsoft.com/office/drawing/2014/main" id="{D4DA5274-8425-F8C9-F706-D7A278411A3A}"/>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15">
            <a:extLst>
              <a:ext uri="{FF2B5EF4-FFF2-40B4-BE49-F238E27FC236}">
                <a16:creationId xmlns:a16="http://schemas.microsoft.com/office/drawing/2014/main" id="{8A8EB825-5277-5463-176D-C85FD29ECC44}"/>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4" name="TextBox 18">
            <a:extLst>
              <a:ext uri="{FF2B5EF4-FFF2-40B4-BE49-F238E27FC236}">
                <a16:creationId xmlns:a16="http://schemas.microsoft.com/office/drawing/2014/main" id="{6854F927-108B-E0AE-EC65-59F46007CE72}"/>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1781736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571052" y="1862080"/>
            <a:ext cx="6204065" cy="4922963"/>
          </a:xfrm>
        </p:spPr>
        <p:txBody>
          <a:bodyPr>
            <a:normAutofit/>
          </a:bodyPr>
          <a:lstStyle/>
          <a:p>
            <a:r>
              <a:rPr lang="en-US" sz="3000" dirty="0"/>
              <a:t>When you begin with WHONET, there are no user-defined reports.</a:t>
            </a:r>
          </a:p>
          <a:p>
            <a:r>
              <a:rPr lang="en-US" sz="3000" dirty="0"/>
              <a:t>You can use “New report” to create reports.  For example:</a:t>
            </a:r>
          </a:p>
          <a:p>
            <a:pPr lvl="1"/>
            <a:r>
              <a:rPr lang="en-US" sz="2600" dirty="0"/>
              <a:t>Daily, weekly, and monthly reports</a:t>
            </a:r>
          </a:p>
          <a:p>
            <a:pPr lvl="1"/>
            <a:r>
              <a:rPr lang="en-US" sz="2600" dirty="0"/>
              <a:t>Reports for the laboratory, pharmacy, and infection control team</a:t>
            </a:r>
          </a:p>
        </p:txBody>
      </p:sp>
      <p:pic>
        <p:nvPicPr>
          <p:cNvPr id="4" name="Picture 3">
            <a:extLst>
              <a:ext uri="{FF2B5EF4-FFF2-40B4-BE49-F238E27FC236}">
                <a16:creationId xmlns:a16="http://schemas.microsoft.com/office/drawing/2014/main" id="{DE0C1853-B906-1B67-1A11-3D724EE44A09}"/>
              </a:ext>
            </a:extLst>
          </p:cNvPr>
          <p:cNvPicPr>
            <a:picLocks noChangeAspect="1"/>
          </p:cNvPicPr>
          <p:nvPr/>
        </p:nvPicPr>
        <p:blipFill>
          <a:blip r:embed="rId2"/>
          <a:stretch>
            <a:fillRect/>
          </a:stretch>
        </p:blipFill>
        <p:spPr>
          <a:xfrm>
            <a:off x="969523" y="1935039"/>
            <a:ext cx="10155677" cy="7179012"/>
          </a:xfrm>
          <a:prstGeom prst="rect">
            <a:avLst/>
          </a:prstGeom>
        </p:spPr>
      </p:pic>
      <p:grpSp>
        <p:nvGrpSpPr>
          <p:cNvPr id="3" name="Group 2">
            <a:extLst>
              <a:ext uri="{FF2B5EF4-FFF2-40B4-BE49-F238E27FC236}">
                <a16:creationId xmlns:a16="http://schemas.microsoft.com/office/drawing/2014/main" id="{C5C1DD63-71AD-4432-360B-E1DE4E826EA4}"/>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036B7010-9553-F013-E666-2E1CA867DCD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867947C2-019B-C042-61ED-11C60E321368}"/>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9" name="TextBox 2">
            <a:extLst>
              <a:ext uri="{FF2B5EF4-FFF2-40B4-BE49-F238E27FC236}">
                <a16:creationId xmlns:a16="http://schemas.microsoft.com/office/drawing/2014/main" id="{531146DE-B738-A5F1-CAD3-74FDB03DD602}"/>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User-defined reports</a:t>
            </a:r>
          </a:p>
        </p:txBody>
      </p:sp>
      <p:sp>
        <p:nvSpPr>
          <p:cNvPr id="10" name="Rectangle: Rounded Corners 9">
            <a:extLst>
              <a:ext uri="{FF2B5EF4-FFF2-40B4-BE49-F238E27FC236}">
                <a16:creationId xmlns:a16="http://schemas.microsoft.com/office/drawing/2014/main" id="{8FE39450-AEE2-7947-ADEF-811243345AAC}"/>
              </a:ext>
            </a:extLst>
          </p:cNvPr>
          <p:cNvSpPr/>
          <p:nvPr/>
        </p:nvSpPr>
        <p:spPr>
          <a:xfrm>
            <a:off x="2750659" y="2865899"/>
            <a:ext cx="1135541"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516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0000500000000000000" pitchFamily="2" charset="0"/>
              </a:rPr>
              <a:t>Advantages</a:t>
            </a:r>
          </a:p>
          <a:p>
            <a:pPr lvl="2"/>
            <a:r>
              <a:rPr lang="en-US" sz="3200" dirty="0">
                <a:latin typeface="Montserrat" panose="00000500000000000000" pitchFamily="2" charset="0"/>
              </a:rPr>
              <a:t>You define macros in Data analysis to define all of the analysis parameters you need:  Analysis type, Organisms, Isolate filters, Data files, and other options.</a:t>
            </a:r>
          </a:p>
          <a:p>
            <a:pPr lvl="2"/>
            <a:r>
              <a:rPr lang="en-US" sz="3200" dirty="0">
                <a:latin typeface="Montserrat" panose="00000500000000000000" pitchFamily="2" charset="0"/>
              </a:rPr>
              <a:t>These can be customized depending on the needs of your local and national collaborators.</a:t>
            </a:r>
          </a:p>
          <a:p>
            <a:pPr lvl="2"/>
            <a:r>
              <a:rPr lang="en-US" sz="3200" dirty="0">
                <a:latin typeface="Montserrat" panose="00000500000000000000" pitchFamily="2" charset="0"/>
              </a:rPr>
              <a:t>Results can be viewed on the screen and shared in Excel files.</a:t>
            </a:r>
          </a:p>
          <a:p>
            <a:pPr lvl="2"/>
            <a:r>
              <a:rPr lang="en-US" sz="3200" dirty="0">
                <a:latin typeface="Montserrat" panose="00000500000000000000" pitchFamily="2" charset="0"/>
              </a:rPr>
              <a:t>You can share your reports with other WHONET users.</a:t>
            </a:r>
          </a:p>
          <a:p>
            <a:r>
              <a:rPr lang="en-US" sz="3600" dirty="0">
                <a:latin typeface="Montserrat" panose="00000500000000000000" pitchFamily="2" charset="0"/>
              </a:rPr>
              <a:t>Disadvantages</a:t>
            </a:r>
          </a:p>
          <a:p>
            <a:pPr lvl="2"/>
            <a:r>
              <a:rPr lang="en-US" sz="3200" dirty="0">
                <a:latin typeface="Montserrat" panose="00000500000000000000" pitchFamily="2" charset="0"/>
              </a:rPr>
              <a:t>You must create these macros yourself. </a:t>
            </a:r>
          </a:p>
          <a:p>
            <a:pPr lvl="2"/>
            <a:r>
              <a:rPr lang="en-US" sz="3200" dirty="0">
                <a:latin typeface="Montserrat" panose="00000500000000000000" pitchFamily="2" charset="0"/>
              </a:rPr>
              <a:t>At the present time, you can only create “Screen” and “Excel” reports.</a:t>
            </a:r>
          </a:p>
          <a:p>
            <a:pPr lvl="2"/>
            <a:r>
              <a:rPr lang="en-US" sz="3200" dirty="0">
                <a:latin typeface="Montserrat" panose="00000500000000000000" pitchFamily="2" charset="0"/>
              </a:rPr>
              <a:t>In the future, you will also be able to create “Microsoft Word” reports.</a:t>
            </a: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User-defined reports</a:t>
            </a:r>
          </a:p>
        </p:txBody>
      </p:sp>
    </p:spTree>
    <p:extLst>
      <p:ext uri="{BB962C8B-B14F-4D97-AF65-F5344CB8AC3E}">
        <p14:creationId xmlns:p14="http://schemas.microsoft.com/office/powerpoint/2010/main" val="40379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0000500000000000000" pitchFamily="2" charset="0"/>
              </a:rPr>
              <a:t>A user-defined report is a collection of macros that you have created.</a:t>
            </a:r>
          </a:p>
          <a:p>
            <a:r>
              <a:rPr lang="en-US" sz="3600" dirty="0">
                <a:latin typeface="Montserrat" panose="00000500000000000000" pitchFamily="2" charset="0"/>
              </a:rPr>
              <a:t>Therefore, the first step is to go to “Data analysis” and create a series of macro.</a:t>
            </a:r>
          </a:p>
          <a:p>
            <a:r>
              <a:rPr lang="en-US" sz="3600" dirty="0">
                <a:latin typeface="Montserrat" panose="00000500000000000000" pitchFamily="2" charset="0"/>
              </a:rPr>
              <a:t>The “Data analysis” training module provided steps for creating three macros:</a:t>
            </a:r>
          </a:p>
          <a:p>
            <a:pPr lvl="1"/>
            <a:r>
              <a:rPr lang="en-US" sz="3200" dirty="0">
                <a:latin typeface="Montserrat" panose="00000500000000000000" pitchFamily="2" charset="0"/>
              </a:rPr>
              <a:t>Gram-positive antibiogram</a:t>
            </a:r>
          </a:p>
          <a:p>
            <a:pPr lvl="1"/>
            <a:r>
              <a:rPr lang="en-US" sz="3200" dirty="0">
                <a:latin typeface="Montserrat" panose="00000500000000000000" pitchFamily="2" charset="0"/>
              </a:rPr>
              <a:t>Gram-negative antibiogram</a:t>
            </a:r>
          </a:p>
          <a:p>
            <a:pPr lvl="1"/>
            <a:r>
              <a:rPr lang="en-US" sz="3200" dirty="0">
                <a:latin typeface="Montserrat" panose="00000500000000000000" pitchFamily="2" charset="0"/>
              </a:rPr>
              <a:t>Gram-negative antibiogram in blood</a:t>
            </a:r>
          </a:p>
          <a:p>
            <a:pPr lvl="1"/>
            <a:endParaRPr lang="en-US" sz="3200" dirty="0">
              <a:latin typeface="Montserrat" panose="00000500000000000000" pitchFamily="2" charset="0"/>
            </a:endParaRPr>
          </a:p>
          <a:p>
            <a:r>
              <a:rPr lang="en-US" dirty="0">
                <a:latin typeface="Montserrat" panose="00000500000000000000" pitchFamily="2" charset="0"/>
              </a:rPr>
              <a:t>(Screen grab needs to be updated)</a:t>
            </a:r>
          </a:p>
          <a:p>
            <a:pPr lvl="1"/>
            <a:endParaRPr lang="en-US" dirty="0">
              <a:latin typeface="Montserrat" panose="00000500000000000000" pitchFamily="2" charset="0"/>
            </a:endParaRPr>
          </a:p>
          <a:p>
            <a:pPr lvl="1"/>
            <a:endParaRPr lang="en-US" dirty="0">
              <a:latin typeface="Montserrat" panose="00000500000000000000" pitchFamily="2" charset="0"/>
            </a:endParaRPr>
          </a:p>
          <a:p>
            <a:pPr lvl="1"/>
            <a:endParaRPr lang="en-US" dirty="0">
              <a:latin typeface="Montserrat" panose="00000500000000000000" pitchFamily="2" charset="0"/>
            </a:endParaRP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Before you create a new report</a:t>
            </a:r>
          </a:p>
        </p:txBody>
      </p:sp>
      <p:pic>
        <p:nvPicPr>
          <p:cNvPr id="3" name="Picture 2">
            <a:extLst>
              <a:ext uri="{FF2B5EF4-FFF2-40B4-BE49-F238E27FC236}">
                <a16:creationId xmlns:a16="http://schemas.microsoft.com/office/drawing/2014/main" id="{89364EFD-7C29-E5E4-4538-A5A21517427B}"/>
              </a:ext>
            </a:extLst>
          </p:cNvPr>
          <p:cNvPicPr>
            <a:picLocks noChangeAspect="1"/>
          </p:cNvPicPr>
          <p:nvPr/>
        </p:nvPicPr>
        <p:blipFill>
          <a:blip r:embed="rId4"/>
          <a:stretch>
            <a:fillRect/>
          </a:stretch>
        </p:blipFill>
        <p:spPr>
          <a:xfrm>
            <a:off x="10439400" y="4838700"/>
            <a:ext cx="6019800" cy="4248150"/>
          </a:xfrm>
          <a:prstGeom prst="rect">
            <a:avLst/>
          </a:prstGeom>
        </p:spPr>
      </p:pic>
    </p:spTree>
    <p:extLst>
      <p:ext uri="{BB962C8B-B14F-4D97-AF65-F5344CB8AC3E}">
        <p14:creationId xmlns:p14="http://schemas.microsoft.com/office/powerpoint/2010/main" val="6403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ontserrat" panose="00000500000000000000" pitchFamily="2" charset="0"/>
              </a:rPr>
              <a:t>From “User-defined reports”, click on “New report to get the below screen.</a:t>
            </a:r>
            <a:endParaRPr lang="en-US" sz="3200" dirty="0">
              <a:latin typeface="Montserrat" panose="00000500000000000000" pitchFamily="2" charset="0"/>
            </a:endParaRP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Creating a new report, Part 1</a:t>
            </a:r>
          </a:p>
        </p:txBody>
      </p:sp>
      <p:pic>
        <p:nvPicPr>
          <p:cNvPr id="3" name="Picture 2">
            <a:extLst>
              <a:ext uri="{FF2B5EF4-FFF2-40B4-BE49-F238E27FC236}">
                <a16:creationId xmlns:a16="http://schemas.microsoft.com/office/drawing/2014/main" id="{0CF5A7A3-5A88-B42A-65DD-0CA9FD37C1E5}"/>
              </a:ext>
            </a:extLst>
          </p:cNvPr>
          <p:cNvPicPr>
            <a:picLocks noChangeAspect="1"/>
          </p:cNvPicPr>
          <p:nvPr/>
        </p:nvPicPr>
        <p:blipFill>
          <a:blip r:embed="rId4"/>
          <a:stretch>
            <a:fillRect/>
          </a:stretch>
        </p:blipFill>
        <p:spPr>
          <a:xfrm>
            <a:off x="1295400" y="3086100"/>
            <a:ext cx="9858375" cy="6896100"/>
          </a:xfrm>
          <a:prstGeom prst="rect">
            <a:avLst/>
          </a:prstGeom>
        </p:spPr>
      </p:pic>
      <p:sp>
        <p:nvSpPr>
          <p:cNvPr id="9" name="Content Placeholder 2">
            <a:extLst>
              <a:ext uri="{FF2B5EF4-FFF2-40B4-BE49-F238E27FC236}">
                <a16:creationId xmlns:a16="http://schemas.microsoft.com/office/drawing/2014/main" id="{5148E98C-C605-87FA-C47F-74E600ABA8C8}"/>
              </a:ext>
            </a:extLst>
          </p:cNvPr>
          <p:cNvSpPr>
            <a:spLocks noGrp="1"/>
          </p:cNvSpPr>
          <p:nvPr>
            <p:ph idx="1"/>
          </p:nvPr>
        </p:nvSpPr>
        <p:spPr>
          <a:xfrm>
            <a:off x="11571052" y="3116137"/>
            <a:ext cx="6204065" cy="4922963"/>
          </a:xfrm>
        </p:spPr>
        <p:txBody>
          <a:bodyPr>
            <a:normAutofit/>
          </a:bodyPr>
          <a:lstStyle/>
          <a:p>
            <a:r>
              <a:rPr lang="en-US" sz="3000" dirty="0"/>
              <a:t>Give a name to the new report, for example “Antibiogram report”.</a:t>
            </a:r>
          </a:p>
          <a:p>
            <a:r>
              <a:rPr lang="en-US" sz="3000" dirty="0"/>
              <a:t>On the left, you will see the list of macros that you have previously defined.  (You can use “Browse” to change the folder.).</a:t>
            </a:r>
          </a:p>
          <a:p>
            <a:r>
              <a:rPr lang="en-US" sz="3000" dirty="0"/>
              <a:t>Choose the macros on the left that you would like to include in the report by double-clicking or by using the arrow buttons.</a:t>
            </a:r>
            <a:endParaRPr lang="en-US" sz="2600" dirty="0"/>
          </a:p>
        </p:txBody>
      </p:sp>
      <p:sp>
        <p:nvSpPr>
          <p:cNvPr id="10" name="Rectangle: Rounded Corners 9">
            <a:extLst>
              <a:ext uri="{FF2B5EF4-FFF2-40B4-BE49-F238E27FC236}">
                <a16:creationId xmlns:a16="http://schemas.microsoft.com/office/drawing/2014/main" id="{22328561-DB2E-F8E4-956B-047959FC51A4}"/>
              </a:ext>
            </a:extLst>
          </p:cNvPr>
          <p:cNvSpPr/>
          <p:nvPr/>
        </p:nvSpPr>
        <p:spPr>
          <a:xfrm>
            <a:off x="1337601" y="5011058"/>
            <a:ext cx="3920199"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1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BD7DDE-FC32-F354-E22D-2D17E45ADDEF}"/>
              </a:ext>
            </a:extLst>
          </p:cNvPr>
          <p:cNvPicPr>
            <a:picLocks noChangeAspect="1"/>
          </p:cNvPicPr>
          <p:nvPr/>
        </p:nvPicPr>
        <p:blipFill>
          <a:blip r:embed="rId2"/>
          <a:stretch>
            <a:fillRect/>
          </a:stretch>
        </p:blipFill>
        <p:spPr>
          <a:xfrm>
            <a:off x="1028700" y="1790700"/>
            <a:ext cx="9858375" cy="6896100"/>
          </a:xfrm>
          <a:prstGeom prst="rect">
            <a:avLst/>
          </a:prstGeom>
        </p:spPr>
      </p:pic>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Creating a new report, Part 2</a:t>
            </a:r>
          </a:p>
        </p:txBody>
      </p:sp>
      <p:sp>
        <p:nvSpPr>
          <p:cNvPr id="9" name="Content Placeholder 2">
            <a:extLst>
              <a:ext uri="{FF2B5EF4-FFF2-40B4-BE49-F238E27FC236}">
                <a16:creationId xmlns:a16="http://schemas.microsoft.com/office/drawing/2014/main" id="{5148E98C-C605-87FA-C47F-74E600ABA8C8}"/>
              </a:ext>
            </a:extLst>
          </p:cNvPr>
          <p:cNvSpPr>
            <a:spLocks noGrp="1"/>
          </p:cNvSpPr>
          <p:nvPr>
            <p:ph idx="1"/>
          </p:nvPr>
        </p:nvSpPr>
        <p:spPr>
          <a:xfrm>
            <a:off x="11430000" y="1744537"/>
            <a:ext cx="6204065" cy="6218363"/>
          </a:xfrm>
        </p:spPr>
        <p:txBody>
          <a:bodyPr>
            <a:normAutofit fontScale="85000" lnSpcReduction="20000"/>
          </a:bodyPr>
          <a:lstStyle/>
          <a:p>
            <a:r>
              <a:rPr lang="en-US" sz="3000" dirty="0"/>
              <a:t>Give a name to the new report, for example “Antibiogram report”.</a:t>
            </a:r>
          </a:p>
          <a:p>
            <a:r>
              <a:rPr lang="en-US" sz="3000" dirty="0"/>
              <a:t>On the left, you will see the list of macros that you have previously defined.  (You can use “Browse” to change the folder.).</a:t>
            </a:r>
          </a:p>
          <a:p>
            <a:r>
              <a:rPr lang="en-US" sz="3000" dirty="0"/>
              <a:t>Choose the macros on the left that you would like to include in the report by double-clicking or by using the arrow buttons.</a:t>
            </a:r>
          </a:p>
          <a:p>
            <a:r>
              <a:rPr lang="en-US" sz="3000" dirty="0"/>
              <a:t>You can use “Move up” and “Move down” to change the sequence of the macros.”</a:t>
            </a:r>
          </a:p>
          <a:p>
            <a:r>
              <a:rPr lang="en-US" sz="3000" dirty="0"/>
              <a:t>Click on “Save” when you are finished to same the report name:  “Antibiogram report”.</a:t>
            </a:r>
          </a:p>
          <a:p>
            <a:r>
              <a:rPr lang="en-US" sz="3000" dirty="0"/>
              <a:t>Click on “Save” again to save th</a:t>
            </a:r>
            <a:r>
              <a:rPr lang="en-US" sz="3100" dirty="0"/>
              <a:t>e report file:  “Antibiogram </a:t>
            </a:r>
            <a:r>
              <a:rPr lang="en-US" sz="3100" dirty="0" err="1"/>
              <a:t>report.rpt</a:t>
            </a:r>
            <a:r>
              <a:rPr lang="en-US" sz="3100" dirty="0"/>
              <a:t>”</a:t>
            </a:r>
          </a:p>
          <a:p>
            <a:r>
              <a:rPr lang="en-US" sz="3100" dirty="0"/>
              <a:t>Then click on Exit to close the screen.</a:t>
            </a:r>
          </a:p>
        </p:txBody>
      </p:sp>
      <p:sp>
        <p:nvSpPr>
          <p:cNvPr id="10" name="Rectangle: Rounded Corners 9">
            <a:extLst>
              <a:ext uri="{FF2B5EF4-FFF2-40B4-BE49-F238E27FC236}">
                <a16:creationId xmlns:a16="http://schemas.microsoft.com/office/drawing/2014/main" id="{22328561-DB2E-F8E4-956B-047959FC51A4}"/>
              </a:ext>
            </a:extLst>
          </p:cNvPr>
          <p:cNvSpPr/>
          <p:nvPr/>
        </p:nvSpPr>
        <p:spPr>
          <a:xfrm>
            <a:off x="5909601" y="3708400"/>
            <a:ext cx="3920199"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784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Using a report</a:t>
            </a:r>
          </a:p>
        </p:txBody>
      </p:sp>
      <p:pic>
        <p:nvPicPr>
          <p:cNvPr id="3" name="Picture 2">
            <a:extLst>
              <a:ext uri="{FF2B5EF4-FFF2-40B4-BE49-F238E27FC236}">
                <a16:creationId xmlns:a16="http://schemas.microsoft.com/office/drawing/2014/main" id="{F335E9D3-A69D-66DF-0DC3-BE98DECCAC86}"/>
              </a:ext>
            </a:extLst>
          </p:cNvPr>
          <p:cNvPicPr>
            <a:picLocks noChangeAspect="1"/>
          </p:cNvPicPr>
          <p:nvPr/>
        </p:nvPicPr>
        <p:blipFill>
          <a:blip r:embed="rId4"/>
          <a:stretch>
            <a:fillRect/>
          </a:stretch>
        </p:blipFill>
        <p:spPr>
          <a:xfrm>
            <a:off x="914400" y="1562100"/>
            <a:ext cx="11049000" cy="7810500"/>
          </a:xfrm>
          <a:prstGeom prst="rect">
            <a:avLst/>
          </a:prstGeom>
        </p:spPr>
      </p:pic>
      <p:sp>
        <p:nvSpPr>
          <p:cNvPr id="9" name="Rectangle: Rounded Corners 8">
            <a:extLst>
              <a:ext uri="{FF2B5EF4-FFF2-40B4-BE49-F238E27FC236}">
                <a16:creationId xmlns:a16="http://schemas.microsoft.com/office/drawing/2014/main" id="{D8462481-D35F-3FA8-A9DE-C86020AF4BC2}"/>
              </a:ext>
            </a:extLst>
          </p:cNvPr>
          <p:cNvSpPr/>
          <p:nvPr/>
        </p:nvSpPr>
        <p:spPr>
          <a:xfrm>
            <a:off x="1524000" y="318637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4C4CA01-B8F6-B5C9-B91C-E77F8879CD46}"/>
              </a:ext>
            </a:extLst>
          </p:cNvPr>
          <p:cNvSpPr/>
          <p:nvPr/>
        </p:nvSpPr>
        <p:spPr>
          <a:xfrm>
            <a:off x="1371600" y="5964699"/>
            <a:ext cx="323983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744537"/>
            <a:ext cx="5640059" cy="6218363"/>
          </a:xfrm>
        </p:spPr>
        <p:txBody>
          <a:bodyPr>
            <a:normAutofit/>
          </a:bodyPr>
          <a:lstStyle/>
          <a:p>
            <a:r>
              <a:rPr lang="en-US" sz="3000" dirty="0"/>
              <a:t>Select the report</a:t>
            </a:r>
          </a:p>
          <a:p>
            <a:r>
              <a:rPr lang="en-US" sz="3000" dirty="0"/>
              <a:t>Choose your data file or your data files</a:t>
            </a:r>
          </a:p>
          <a:p>
            <a:r>
              <a:rPr lang="en-US" sz="3000" dirty="0"/>
              <a:t>Choose “Screen” or “Excel”</a:t>
            </a:r>
          </a:p>
          <a:p>
            <a:r>
              <a:rPr lang="en-US" sz="3000" dirty="0"/>
              <a:t>Choose “Begin analysis”</a:t>
            </a:r>
          </a:p>
          <a:p>
            <a:r>
              <a:rPr lang="en-US" sz="3000" dirty="0"/>
              <a:t>WHONET will then show the results of the macros included in the report.</a:t>
            </a:r>
          </a:p>
          <a:p>
            <a:endParaRPr lang="en-US" sz="3000" dirty="0"/>
          </a:p>
          <a:p>
            <a:r>
              <a:rPr lang="en-US" sz="3000" dirty="0"/>
              <a:t>Other options include “Edit”, “Rename”, “Delete”, and “Copy”</a:t>
            </a:r>
            <a:endParaRPr lang="en-US" sz="3100" dirty="0"/>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8074150" y="8801100"/>
            <a:ext cx="221285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34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Report results on the screen</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524000" y="318637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4C4CA01-B8F6-B5C9-B91C-E77F8879CD46}"/>
              </a:ext>
            </a:extLst>
          </p:cNvPr>
          <p:cNvSpPr/>
          <p:nvPr/>
        </p:nvSpPr>
        <p:spPr>
          <a:xfrm>
            <a:off x="1371600" y="5964699"/>
            <a:ext cx="323983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744537"/>
            <a:ext cx="5640059" cy="6218363"/>
          </a:xfrm>
        </p:spPr>
        <p:txBody>
          <a:bodyPr>
            <a:normAutofit/>
          </a:bodyPr>
          <a:lstStyle/>
          <a:p>
            <a:r>
              <a:rPr lang="en-US" sz="3000" dirty="0"/>
              <a:t>Click “Continue” to advance to the next macro.  Or you can click on “File”, “Stop analysis” to end the analysis immediately.</a:t>
            </a:r>
            <a:endParaRPr lang="en-US" sz="3100" dirty="0"/>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8074150" y="8801100"/>
            <a:ext cx="221285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67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FE49FD-FA39-8B18-8C3D-3E2BA84AC762}"/>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EB32078A-9AF9-FE30-8CFA-DEB81E752DA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CB3739B7-B4D1-8FC5-E2F5-F6B08D22C186}"/>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7" name="TextBox 2">
            <a:extLst>
              <a:ext uri="{FF2B5EF4-FFF2-40B4-BE49-F238E27FC236}">
                <a16:creationId xmlns:a16="http://schemas.microsoft.com/office/drawing/2014/main" id="{AEC10717-CDEC-9E7B-8A50-4431866F976F}"/>
              </a:ext>
            </a:extLst>
          </p:cNvPr>
          <p:cNvSpPr txBox="1"/>
          <p:nvPr/>
        </p:nvSpPr>
        <p:spPr>
          <a:xfrm>
            <a:off x="1524000" y="-38100"/>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Output options</a:t>
            </a:r>
          </a:p>
        </p:txBody>
      </p:sp>
      <p:pic>
        <p:nvPicPr>
          <p:cNvPr id="2" name="Picture 1">
            <a:extLst>
              <a:ext uri="{FF2B5EF4-FFF2-40B4-BE49-F238E27FC236}">
                <a16:creationId xmlns:a16="http://schemas.microsoft.com/office/drawing/2014/main" id="{C5A1EACC-C428-0618-CC5D-4B5CDFCB2B15}"/>
              </a:ext>
            </a:extLst>
          </p:cNvPr>
          <p:cNvPicPr>
            <a:picLocks noChangeAspect="1"/>
          </p:cNvPicPr>
          <p:nvPr/>
        </p:nvPicPr>
        <p:blipFill>
          <a:blip r:embed="rId4"/>
          <a:stretch>
            <a:fillRect/>
          </a:stretch>
        </p:blipFill>
        <p:spPr>
          <a:xfrm>
            <a:off x="762000" y="1841717"/>
            <a:ext cx="4724400" cy="2805113"/>
          </a:xfrm>
          <a:prstGeom prst="rect">
            <a:avLst/>
          </a:prstGeom>
        </p:spPr>
      </p:pic>
      <p:pic>
        <p:nvPicPr>
          <p:cNvPr id="8" name="Picture 7">
            <a:extLst>
              <a:ext uri="{FF2B5EF4-FFF2-40B4-BE49-F238E27FC236}">
                <a16:creationId xmlns:a16="http://schemas.microsoft.com/office/drawing/2014/main" id="{9B1A7890-2E99-7920-8992-DDEEC621805F}"/>
              </a:ext>
            </a:extLst>
          </p:cNvPr>
          <p:cNvPicPr>
            <a:picLocks noChangeAspect="1"/>
          </p:cNvPicPr>
          <p:nvPr/>
        </p:nvPicPr>
        <p:blipFill>
          <a:blip r:embed="rId5"/>
          <a:stretch>
            <a:fillRect/>
          </a:stretch>
        </p:blipFill>
        <p:spPr>
          <a:xfrm>
            <a:off x="6858000" y="1827431"/>
            <a:ext cx="5334000" cy="2820516"/>
          </a:xfrm>
          <a:prstGeom prst="rect">
            <a:avLst/>
          </a:prstGeom>
        </p:spPr>
      </p:pic>
      <p:pic>
        <p:nvPicPr>
          <p:cNvPr id="10" name="Picture 9">
            <a:extLst>
              <a:ext uri="{FF2B5EF4-FFF2-40B4-BE49-F238E27FC236}">
                <a16:creationId xmlns:a16="http://schemas.microsoft.com/office/drawing/2014/main" id="{3CBFC950-7992-B5C1-F8AF-C46258217D1C}"/>
              </a:ext>
            </a:extLst>
          </p:cNvPr>
          <p:cNvPicPr>
            <a:picLocks noChangeAspect="1"/>
          </p:cNvPicPr>
          <p:nvPr/>
        </p:nvPicPr>
        <p:blipFill>
          <a:blip r:embed="rId6"/>
          <a:stretch>
            <a:fillRect/>
          </a:stretch>
        </p:blipFill>
        <p:spPr>
          <a:xfrm>
            <a:off x="13692903" y="1714500"/>
            <a:ext cx="3375897" cy="4187629"/>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C78A21E8-84EF-5398-01C7-1DF6038799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00" y="6591300"/>
            <a:ext cx="7463662" cy="2820516"/>
          </a:xfrm>
          <a:prstGeom prst="rect">
            <a:avLst/>
          </a:prstGeom>
        </p:spPr>
      </p:pic>
      <p:sp>
        <p:nvSpPr>
          <p:cNvPr id="12" name="TextBox 11">
            <a:extLst>
              <a:ext uri="{FF2B5EF4-FFF2-40B4-BE49-F238E27FC236}">
                <a16:creationId xmlns:a16="http://schemas.microsoft.com/office/drawing/2014/main" id="{A14538B7-FFF6-E8A7-D476-B2B55F8D78FA}"/>
              </a:ext>
            </a:extLst>
          </p:cNvPr>
          <p:cNvSpPr txBox="1"/>
          <p:nvPr/>
        </p:nvSpPr>
        <p:spPr>
          <a:xfrm>
            <a:off x="761999" y="1181100"/>
            <a:ext cx="1647279" cy="646331"/>
          </a:xfrm>
          <a:prstGeom prst="rect">
            <a:avLst/>
          </a:prstGeom>
          <a:noFill/>
        </p:spPr>
        <p:txBody>
          <a:bodyPr wrap="square" rtlCol="0">
            <a:spAutoFit/>
          </a:bodyPr>
          <a:lstStyle/>
          <a:p>
            <a:pPr algn="l"/>
            <a:r>
              <a:rPr lang="en-US" sz="3600" b="1" dirty="0"/>
              <a:t>Screen</a:t>
            </a:r>
            <a:endParaRPr lang="en-US" sz="2400" b="1" dirty="0"/>
          </a:p>
        </p:txBody>
      </p:sp>
      <p:sp>
        <p:nvSpPr>
          <p:cNvPr id="13" name="TextBox 12">
            <a:extLst>
              <a:ext uri="{FF2B5EF4-FFF2-40B4-BE49-F238E27FC236}">
                <a16:creationId xmlns:a16="http://schemas.microsoft.com/office/drawing/2014/main" id="{802A6E9B-3D36-50CB-8E05-7885F517970D}"/>
              </a:ext>
            </a:extLst>
          </p:cNvPr>
          <p:cNvSpPr txBox="1"/>
          <p:nvPr/>
        </p:nvSpPr>
        <p:spPr>
          <a:xfrm>
            <a:off x="6963321" y="1181100"/>
            <a:ext cx="1647279" cy="646331"/>
          </a:xfrm>
          <a:prstGeom prst="rect">
            <a:avLst/>
          </a:prstGeom>
          <a:noFill/>
        </p:spPr>
        <p:txBody>
          <a:bodyPr wrap="square" rtlCol="0">
            <a:spAutoFit/>
          </a:bodyPr>
          <a:lstStyle/>
          <a:p>
            <a:pPr algn="l"/>
            <a:r>
              <a:rPr lang="en-US" sz="3600" b="1" dirty="0"/>
              <a:t>Excel</a:t>
            </a:r>
            <a:endParaRPr lang="en-US" sz="2400" b="1" dirty="0"/>
          </a:p>
        </p:txBody>
      </p:sp>
      <p:sp>
        <p:nvSpPr>
          <p:cNvPr id="14" name="TextBox 13">
            <a:extLst>
              <a:ext uri="{FF2B5EF4-FFF2-40B4-BE49-F238E27FC236}">
                <a16:creationId xmlns:a16="http://schemas.microsoft.com/office/drawing/2014/main" id="{E98CF619-D596-9ECF-08EC-96ACAC330649}"/>
              </a:ext>
            </a:extLst>
          </p:cNvPr>
          <p:cNvSpPr txBox="1"/>
          <p:nvPr/>
        </p:nvSpPr>
        <p:spPr>
          <a:xfrm>
            <a:off x="8610600" y="5981700"/>
            <a:ext cx="1647279" cy="646331"/>
          </a:xfrm>
          <a:prstGeom prst="rect">
            <a:avLst/>
          </a:prstGeom>
          <a:noFill/>
        </p:spPr>
        <p:txBody>
          <a:bodyPr wrap="square" rtlCol="0">
            <a:spAutoFit/>
          </a:bodyPr>
          <a:lstStyle/>
          <a:p>
            <a:pPr algn="l"/>
            <a:r>
              <a:rPr lang="en-US" sz="3600" b="1" dirty="0"/>
              <a:t>DHIS2</a:t>
            </a:r>
            <a:endParaRPr lang="en-US" sz="2400" b="1" dirty="0"/>
          </a:p>
        </p:txBody>
      </p:sp>
      <p:sp>
        <p:nvSpPr>
          <p:cNvPr id="15" name="TextBox 14">
            <a:extLst>
              <a:ext uri="{FF2B5EF4-FFF2-40B4-BE49-F238E27FC236}">
                <a16:creationId xmlns:a16="http://schemas.microsoft.com/office/drawing/2014/main" id="{6D233A06-8181-5E3D-74F0-B1D1DAB07154}"/>
              </a:ext>
            </a:extLst>
          </p:cNvPr>
          <p:cNvSpPr txBox="1"/>
          <p:nvPr/>
        </p:nvSpPr>
        <p:spPr>
          <a:xfrm>
            <a:off x="13692833" y="1181100"/>
            <a:ext cx="1647279" cy="646331"/>
          </a:xfrm>
          <a:prstGeom prst="rect">
            <a:avLst/>
          </a:prstGeom>
          <a:noFill/>
        </p:spPr>
        <p:txBody>
          <a:bodyPr wrap="square" rtlCol="0">
            <a:spAutoFit/>
          </a:bodyPr>
          <a:lstStyle/>
          <a:p>
            <a:pPr algn="l"/>
            <a:r>
              <a:rPr lang="en-US" sz="3600" b="1" dirty="0"/>
              <a:t>Word</a:t>
            </a:r>
            <a:endParaRPr lang="en-US" sz="2400" b="1" dirty="0"/>
          </a:p>
        </p:txBody>
      </p:sp>
      <p:sp>
        <p:nvSpPr>
          <p:cNvPr id="20" name="TextBox 19">
            <a:extLst>
              <a:ext uri="{FF2B5EF4-FFF2-40B4-BE49-F238E27FC236}">
                <a16:creationId xmlns:a16="http://schemas.microsoft.com/office/drawing/2014/main" id="{F8A8C0A4-81CA-A1D4-C84A-BD0EA5E5608D}"/>
              </a:ext>
            </a:extLst>
          </p:cNvPr>
          <p:cNvSpPr txBox="1"/>
          <p:nvPr/>
        </p:nvSpPr>
        <p:spPr>
          <a:xfrm>
            <a:off x="2286000" y="5600700"/>
            <a:ext cx="4085679" cy="646331"/>
          </a:xfrm>
          <a:prstGeom prst="rect">
            <a:avLst/>
          </a:prstGeom>
          <a:noFill/>
        </p:spPr>
        <p:txBody>
          <a:bodyPr wrap="square" rtlCol="0">
            <a:spAutoFit/>
          </a:bodyPr>
          <a:lstStyle/>
          <a:p>
            <a:pPr algn="l"/>
            <a:r>
              <a:rPr lang="en-US" sz="3600" b="1" dirty="0"/>
              <a:t>PDF (AMASS)</a:t>
            </a:r>
            <a:endParaRPr lang="en-US" sz="2400" b="1" dirty="0"/>
          </a:p>
        </p:txBody>
      </p:sp>
      <p:pic>
        <p:nvPicPr>
          <p:cNvPr id="22" name="Picture 21">
            <a:extLst>
              <a:ext uri="{FF2B5EF4-FFF2-40B4-BE49-F238E27FC236}">
                <a16:creationId xmlns:a16="http://schemas.microsoft.com/office/drawing/2014/main" id="{71996603-625F-6A1B-AEBC-19EE421D349D}"/>
              </a:ext>
            </a:extLst>
          </p:cNvPr>
          <p:cNvPicPr>
            <a:picLocks noChangeAspect="1"/>
          </p:cNvPicPr>
          <p:nvPr/>
        </p:nvPicPr>
        <p:blipFill>
          <a:blip r:embed="rId8"/>
          <a:stretch>
            <a:fillRect/>
          </a:stretch>
        </p:blipFill>
        <p:spPr>
          <a:xfrm>
            <a:off x="2339034" y="6286500"/>
            <a:ext cx="2669081" cy="3389675"/>
          </a:xfrm>
          <a:prstGeom prst="rect">
            <a:avLst/>
          </a:prstGeom>
        </p:spPr>
      </p:pic>
      <p:sp>
        <p:nvSpPr>
          <p:cNvPr id="25" name="TextBox 24">
            <a:extLst>
              <a:ext uri="{FF2B5EF4-FFF2-40B4-BE49-F238E27FC236}">
                <a16:creationId xmlns:a16="http://schemas.microsoft.com/office/drawing/2014/main" id="{6F1E5EF5-3D7C-A4A9-501B-A7CAE5E8AE42}"/>
              </a:ext>
            </a:extLst>
          </p:cNvPr>
          <p:cNvSpPr txBox="1"/>
          <p:nvPr/>
        </p:nvSpPr>
        <p:spPr>
          <a:xfrm>
            <a:off x="2209800" y="9602569"/>
            <a:ext cx="5486400" cy="646331"/>
          </a:xfrm>
          <a:prstGeom prst="rect">
            <a:avLst/>
          </a:prstGeom>
          <a:noFill/>
        </p:spPr>
        <p:txBody>
          <a:bodyPr wrap="square" rtlCol="0">
            <a:spAutoFit/>
          </a:bodyPr>
          <a:lstStyle/>
          <a:p>
            <a:pPr algn="l"/>
            <a:r>
              <a:rPr lang="en-US" sz="3600" dirty="0">
                <a:hlinkClick r:id="rId9"/>
              </a:rPr>
              <a:t>www.amass.website</a:t>
            </a:r>
            <a:endParaRPr lang="en-US" sz="2400" dirty="0"/>
          </a:p>
        </p:txBody>
      </p:sp>
      <p:sp>
        <p:nvSpPr>
          <p:cNvPr id="26" name="TextBox 25">
            <a:extLst>
              <a:ext uri="{FF2B5EF4-FFF2-40B4-BE49-F238E27FC236}">
                <a16:creationId xmlns:a16="http://schemas.microsoft.com/office/drawing/2014/main" id="{32E190C9-5836-52AA-3E30-8D05D8AABF7D}"/>
              </a:ext>
            </a:extLst>
          </p:cNvPr>
          <p:cNvSpPr txBox="1"/>
          <p:nvPr/>
        </p:nvSpPr>
        <p:spPr>
          <a:xfrm>
            <a:off x="8610600" y="9563100"/>
            <a:ext cx="3306435" cy="646331"/>
          </a:xfrm>
          <a:prstGeom prst="rect">
            <a:avLst/>
          </a:prstGeom>
          <a:noFill/>
        </p:spPr>
        <p:txBody>
          <a:bodyPr wrap="square" rtlCol="0">
            <a:spAutoFit/>
          </a:bodyPr>
          <a:lstStyle/>
          <a:p>
            <a:pPr algn="l"/>
            <a:r>
              <a:rPr lang="en-US" sz="3600" dirty="0">
                <a:hlinkClick r:id="rId10"/>
              </a:rPr>
              <a:t>www.dhis2.org</a:t>
            </a:r>
            <a:endParaRPr lang="en-US" sz="2400" dirty="0"/>
          </a:p>
        </p:txBody>
      </p:sp>
    </p:spTree>
    <p:extLst>
      <p:ext uri="{BB962C8B-B14F-4D97-AF65-F5344CB8AC3E}">
        <p14:creationId xmlns:p14="http://schemas.microsoft.com/office/powerpoint/2010/main" val="1704939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Report results in Excel</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524000" y="318637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4C4CA01-B8F6-B5C9-B91C-E77F8879CD46}"/>
              </a:ext>
            </a:extLst>
          </p:cNvPr>
          <p:cNvSpPr/>
          <p:nvPr/>
        </p:nvSpPr>
        <p:spPr>
          <a:xfrm>
            <a:off x="1371600" y="5964699"/>
            <a:ext cx="323983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485900"/>
            <a:ext cx="5640059" cy="7818563"/>
          </a:xfrm>
        </p:spPr>
        <p:txBody>
          <a:bodyPr>
            <a:normAutofit/>
          </a:bodyPr>
          <a:lstStyle/>
          <a:p>
            <a:r>
              <a:rPr lang="en-US" sz="3000" dirty="0"/>
              <a:t>When WHONET finishes the analysis, it will ask you if you want to open the report.  Select “Yes”.  If you do not see your report immediately, then click on the Excel icon at the bottom of the screen.</a:t>
            </a:r>
          </a:p>
          <a:p>
            <a:r>
              <a:rPr lang="en-US" sz="3000" dirty="0"/>
              <a:t>The name of the Excel file will include the name of the report and the date of the analysis, for example “Antibiogram report.2020-01-01.xlsx”.  The default location is C:\WHONET\Output.</a:t>
            </a:r>
          </a:p>
          <a:p>
            <a:r>
              <a:rPr lang="en-US" sz="3000" dirty="0"/>
              <a:t>There will be one Excel sheet for each analysis.</a:t>
            </a:r>
            <a:endParaRPr lang="en-US" sz="3100" dirty="0"/>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8074150" y="8801100"/>
            <a:ext cx="221285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232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Go to Quick analysis, and click on “User-defined”.</a:t>
            </a:r>
          </a:p>
          <a:p>
            <a:r>
              <a:rPr lang="en-US" dirty="0">
                <a:latin typeface="Montserrat" panose="00000500000000000000" pitchFamily="2" charset="0"/>
              </a:rPr>
              <a:t>You will see a list of all of the reports.  Choose the report that you are interested in.  Click on “Edit”.</a:t>
            </a:r>
          </a:p>
          <a:p>
            <a:r>
              <a:rPr lang="en-US" dirty="0">
                <a:latin typeface="Montserrat" panose="00000500000000000000" pitchFamily="2" charset="0"/>
              </a:rPr>
              <a:t>You will then see the macros that are defined for the report.  You can add, remove, or reorder the macros.  A report may also include </a:t>
            </a:r>
            <a:r>
              <a:rPr lang="en-US" dirty="0" err="1">
                <a:latin typeface="Montserrat" panose="00000500000000000000" pitchFamily="2" charset="0"/>
              </a:rPr>
              <a:t>subreports</a:t>
            </a:r>
            <a:r>
              <a:rPr lang="en-US" dirty="0">
                <a:latin typeface="Montserrat" panose="00000500000000000000" pitchFamily="2" charset="0"/>
              </a:rPr>
              <a:t>. When you finish, click “Save” or “Save as” and “Exit”.</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report using WHONET</a:t>
            </a:r>
          </a:p>
        </p:txBody>
      </p:sp>
    </p:spTree>
    <p:extLst>
      <p:ext uri="{BB962C8B-B14F-4D97-AF65-F5344CB8AC3E}">
        <p14:creationId xmlns:p14="http://schemas.microsoft.com/office/powerpoint/2010/main" val="282934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119833" y="1359693"/>
            <a:ext cx="16648452" cy="6527007"/>
          </a:xfrm>
        </p:spPr>
        <p:txBody>
          <a:bodyPr>
            <a:normAutofit/>
          </a:bodyPr>
          <a:lstStyle/>
          <a:p>
            <a:r>
              <a:rPr lang="en-US" sz="3600" dirty="0">
                <a:latin typeface="Montserrat" panose="00000500000000000000" pitchFamily="2" charset="0"/>
              </a:rPr>
              <a:t>Reports are simple text files and can be edited with any text editor, such as </a:t>
            </a:r>
            <a:r>
              <a:rPr lang="en-US" sz="3600" dirty="0" err="1">
                <a:latin typeface="Montserrat" panose="00000500000000000000" pitchFamily="2" charset="0"/>
              </a:rPr>
              <a:t>NotePad</a:t>
            </a:r>
            <a:r>
              <a:rPr lang="en-US" sz="3600" dirty="0">
                <a:latin typeface="Montserrat" panose="00000500000000000000" pitchFamily="2" charset="0"/>
              </a:rPr>
              <a:t>.</a:t>
            </a:r>
          </a:p>
          <a:p>
            <a:r>
              <a:rPr lang="en-US" sz="3600" dirty="0">
                <a:latin typeface="Montserrat" panose="00000500000000000000" pitchFamily="2" charset="0"/>
              </a:rPr>
              <a:t>By default, WHONET reports are saved in C:\WHONET\Macros.</a:t>
            </a:r>
          </a:p>
          <a:p>
            <a:r>
              <a:rPr lang="en-US" sz="3600" dirty="0">
                <a:latin typeface="Montserrat" panose="00000500000000000000" pitchFamily="2" charset="0"/>
              </a:rPr>
              <a:t>Find the report that you wish to edit.  You can edit this file, or you can make a copy and edit the copy. </a:t>
            </a:r>
          </a:p>
        </p:txBody>
      </p:sp>
      <p:sp>
        <p:nvSpPr>
          <p:cNvPr id="12" name="TextBox 11">
            <a:extLst>
              <a:ext uri="{FF2B5EF4-FFF2-40B4-BE49-F238E27FC236}">
                <a16:creationId xmlns:a16="http://schemas.microsoft.com/office/drawing/2014/main" id="{BA897E98-37C1-C011-5648-106D77D9E578}"/>
              </a:ext>
            </a:extLst>
          </p:cNvPr>
          <p:cNvSpPr txBox="1"/>
          <p:nvPr/>
        </p:nvSpPr>
        <p:spPr>
          <a:xfrm>
            <a:off x="457200" y="4839595"/>
            <a:ext cx="4699878" cy="646331"/>
          </a:xfrm>
          <a:prstGeom prst="rect">
            <a:avLst/>
          </a:prstGeom>
          <a:noFill/>
        </p:spPr>
        <p:txBody>
          <a:bodyPr wrap="square" rtlCol="0">
            <a:spAutoFit/>
          </a:bodyPr>
          <a:lstStyle/>
          <a:p>
            <a:pPr algn="l"/>
            <a:r>
              <a:rPr lang="en-US" sz="3600" dirty="0"/>
              <a:t>Windows File Explorer</a:t>
            </a:r>
            <a:endParaRPr lang="en-US" sz="2400" dirty="0"/>
          </a:p>
        </p:txBody>
      </p:sp>
      <p:sp>
        <p:nvSpPr>
          <p:cNvPr id="13" name="TextBox 12">
            <a:extLst>
              <a:ext uri="{FF2B5EF4-FFF2-40B4-BE49-F238E27FC236}">
                <a16:creationId xmlns:a16="http://schemas.microsoft.com/office/drawing/2014/main" id="{1AA978D6-47D5-D1FC-4C86-E57172D4D057}"/>
              </a:ext>
            </a:extLst>
          </p:cNvPr>
          <p:cNvSpPr txBox="1"/>
          <p:nvPr/>
        </p:nvSpPr>
        <p:spPr>
          <a:xfrm>
            <a:off x="9002981" y="4725769"/>
            <a:ext cx="4699878" cy="646331"/>
          </a:xfrm>
          <a:prstGeom prst="rect">
            <a:avLst/>
          </a:prstGeom>
          <a:noFill/>
        </p:spPr>
        <p:txBody>
          <a:bodyPr wrap="square" rtlCol="0">
            <a:spAutoFit/>
          </a:bodyPr>
          <a:lstStyle/>
          <a:p>
            <a:pPr algn="l"/>
            <a:r>
              <a:rPr lang="en-US" sz="3600" dirty="0" err="1"/>
              <a:t>NotePad</a:t>
            </a:r>
            <a:endParaRPr lang="en-US" sz="2400" dirty="0"/>
          </a:p>
        </p:txBody>
      </p:sp>
      <p:sp>
        <p:nvSpPr>
          <p:cNvPr id="6" name="TextBox 2">
            <a:extLst>
              <a:ext uri="{FF2B5EF4-FFF2-40B4-BE49-F238E27FC236}">
                <a16:creationId xmlns:a16="http://schemas.microsoft.com/office/drawing/2014/main" id="{404EE87A-FFEC-9156-C4B0-5072FF2ED384}"/>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Editing a report using </a:t>
            </a:r>
            <a:r>
              <a:rPr lang="en-US" sz="6399" spc="-12" dirty="0" err="1">
                <a:solidFill>
                  <a:srgbClr val="0B3A7F"/>
                </a:solidFill>
                <a:latin typeface="Montserrat"/>
              </a:rPr>
              <a:t>NotePad</a:t>
            </a:r>
            <a:endParaRPr lang="en-US" sz="6399" spc="-12" dirty="0">
              <a:solidFill>
                <a:srgbClr val="0B3A7F"/>
              </a:solidFill>
              <a:latin typeface="Montserrat"/>
            </a:endParaRPr>
          </a:p>
        </p:txBody>
      </p:sp>
    </p:spTree>
    <p:extLst>
      <p:ext uri="{BB962C8B-B14F-4D97-AF65-F5344CB8AC3E}">
        <p14:creationId xmlns:p14="http://schemas.microsoft.com/office/powerpoint/2010/main" val="4171662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71892" y="1775394"/>
            <a:ext cx="15773400" cy="6527007"/>
          </a:xfrm>
        </p:spPr>
        <p:txBody>
          <a:bodyPr>
            <a:normAutofit/>
          </a:bodyPr>
          <a:lstStyle/>
          <a:p>
            <a:r>
              <a:rPr lang="en-US" sz="3600" dirty="0">
                <a:latin typeface="Montserrat" panose="00000500000000000000" pitchFamily="2" charset="0"/>
              </a:rPr>
              <a:t>By default, macro and report files are stored in the location C:\WHONET\Macros.</a:t>
            </a:r>
          </a:p>
          <a:p>
            <a:r>
              <a:rPr lang="en-US" sz="3600" dirty="0">
                <a:latin typeface="Montserrat" panose="00000500000000000000" pitchFamily="2" charset="0"/>
              </a:rPr>
              <a:t>From here, you can make backup copies or send copies to your colleagues by email.</a:t>
            </a:r>
          </a:p>
          <a:p>
            <a:r>
              <a:rPr lang="en-US" sz="3600" dirty="0">
                <a:latin typeface="Montserrat" panose="00000500000000000000" pitchFamily="2" charset="0"/>
              </a:rPr>
              <a:t>Reports only contain a list of macros and </a:t>
            </a:r>
            <a:r>
              <a:rPr lang="en-US" sz="3600" dirty="0" err="1">
                <a:latin typeface="Montserrat" panose="00000500000000000000" pitchFamily="2" charset="0"/>
              </a:rPr>
              <a:t>subreports</a:t>
            </a:r>
            <a:r>
              <a:rPr lang="en-US" sz="3600" dirty="0">
                <a:latin typeface="Montserrat" panose="00000500000000000000" pitchFamily="2" charset="0"/>
              </a:rPr>
              <a:t>.  They have no confidential information in them, so can be freely shared with collaborators.</a:t>
            </a:r>
          </a:p>
        </p:txBody>
      </p:sp>
      <p:sp>
        <p:nvSpPr>
          <p:cNvPr id="4" name="TextBox 2">
            <a:extLst>
              <a:ext uri="{FF2B5EF4-FFF2-40B4-BE49-F238E27FC236}">
                <a16:creationId xmlns:a16="http://schemas.microsoft.com/office/drawing/2014/main" id="{8B87E2EE-63B2-8E39-63C5-D91BE074AFA6}"/>
              </a:ext>
            </a:extLst>
          </p:cNvPr>
          <p:cNvSpPr txBox="1"/>
          <p:nvPr/>
        </p:nvSpPr>
        <p:spPr>
          <a:xfrm>
            <a:off x="1295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How to share or backup a report</a:t>
            </a:r>
          </a:p>
        </p:txBody>
      </p:sp>
    </p:spTree>
    <p:extLst>
      <p:ext uri="{BB962C8B-B14F-4D97-AF65-F5344CB8AC3E}">
        <p14:creationId xmlns:p14="http://schemas.microsoft.com/office/powerpoint/2010/main" val="2197269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Montserrat" panose="00000500000000000000" pitchFamily="2" charset="0"/>
              </a:rPr>
              <a:t>By default, WHONET macros are saved in the folder C:\WHONET\Macros</a:t>
            </a:r>
          </a:p>
          <a:p>
            <a:r>
              <a:rPr lang="en-US" dirty="0">
                <a:latin typeface="Montserrat" panose="00000500000000000000" pitchFamily="2" charset="0"/>
              </a:rPr>
              <a:t>You can change this location through the “Configuration” option on the main “File” menu.</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Default location for macros and reports</a:t>
            </a:r>
          </a:p>
        </p:txBody>
      </p:sp>
      <p:pic>
        <p:nvPicPr>
          <p:cNvPr id="7" name="Picture 6">
            <a:extLst>
              <a:ext uri="{FF2B5EF4-FFF2-40B4-BE49-F238E27FC236}">
                <a16:creationId xmlns:a16="http://schemas.microsoft.com/office/drawing/2014/main" id="{E5B921B5-8C16-26FA-7ED0-B36D0579D540}"/>
              </a:ext>
            </a:extLst>
          </p:cNvPr>
          <p:cNvPicPr>
            <a:picLocks noChangeAspect="1"/>
          </p:cNvPicPr>
          <p:nvPr/>
        </p:nvPicPr>
        <p:blipFill>
          <a:blip r:embed="rId2"/>
          <a:stretch>
            <a:fillRect/>
          </a:stretch>
        </p:blipFill>
        <p:spPr>
          <a:xfrm>
            <a:off x="1382084" y="3390900"/>
            <a:ext cx="5715000" cy="6560177"/>
          </a:xfrm>
          <a:prstGeom prst="rect">
            <a:avLst/>
          </a:prstGeom>
        </p:spPr>
      </p:pic>
      <p:pic>
        <p:nvPicPr>
          <p:cNvPr id="10" name="Picture 9">
            <a:extLst>
              <a:ext uri="{FF2B5EF4-FFF2-40B4-BE49-F238E27FC236}">
                <a16:creationId xmlns:a16="http://schemas.microsoft.com/office/drawing/2014/main" id="{CC4ACA2C-25D6-FC81-6328-2D26EAE2BC92}"/>
              </a:ext>
            </a:extLst>
          </p:cNvPr>
          <p:cNvPicPr>
            <a:picLocks noChangeAspect="1"/>
          </p:cNvPicPr>
          <p:nvPr/>
        </p:nvPicPr>
        <p:blipFill>
          <a:blip r:embed="rId3"/>
          <a:stretch>
            <a:fillRect/>
          </a:stretch>
        </p:blipFill>
        <p:spPr>
          <a:xfrm>
            <a:off x="7620000" y="3390900"/>
            <a:ext cx="9922180" cy="6527007"/>
          </a:xfrm>
          <a:prstGeom prst="rect">
            <a:avLst/>
          </a:prstGeom>
        </p:spPr>
      </p:pic>
      <p:sp>
        <p:nvSpPr>
          <p:cNvPr id="11" name="Rectangle: Rounded Corners 10">
            <a:extLst>
              <a:ext uri="{FF2B5EF4-FFF2-40B4-BE49-F238E27FC236}">
                <a16:creationId xmlns:a16="http://schemas.microsoft.com/office/drawing/2014/main" id="{BAB019E9-C994-20B1-736E-F039C7EB589F}"/>
              </a:ext>
            </a:extLst>
          </p:cNvPr>
          <p:cNvSpPr/>
          <p:nvPr/>
        </p:nvSpPr>
        <p:spPr>
          <a:xfrm>
            <a:off x="7785099" y="4892305"/>
            <a:ext cx="9606155" cy="45525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08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85900"/>
            <a:ext cx="14924769"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97522"/>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spc="-8" dirty="0">
                <a:solidFill>
                  <a:srgbClr val="0B3A7F"/>
                </a:solidFill>
                <a:latin typeface="Montserrat"/>
              </a:rPr>
              <a:t>WHONET Standard reports – Word</a:t>
            </a: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b="1" spc="-8" dirty="0">
                <a:solidFill>
                  <a:srgbClr val="0B3A7F"/>
                </a:solidFill>
                <a:latin typeface="Montserrat"/>
              </a:rPr>
              <a:t>DHIS2 – Brief introduction</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User-defined reports</a:t>
            </a:r>
          </a:p>
        </p:txBody>
      </p:sp>
      <p:grpSp>
        <p:nvGrpSpPr>
          <p:cNvPr id="20" name="Group 19">
            <a:extLst>
              <a:ext uri="{FF2B5EF4-FFF2-40B4-BE49-F238E27FC236}">
                <a16:creationId xmlns:a16="http://schemas.microsoft.com/office/drawing/2014/main" id="{7D7CB43E-144B-30EB-3D72-6F5428D45F2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88C09D1A-B341-E5E2-1FB1-468933C015B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2">
              <a:extLst>
                <a:ext uri="{FF2B5EF4-FFF2-40B4-BE49-F238E27FC236}">
                  <a16:creationId xmlns:a16="http://schemas.microsoft.com/office/drawing/2014/main" id="{BC93856D-3334-8189-4496-811342DFA06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4" name="Freeform 14">
            <a:extLst>
              <a:ext uri="{FF2B5EF4-FFF2-40B4-BE49-F238E27FC236}">
                <a16:creationId xmlns:a16="http://schemas.microsoft.com/office/drawing/2014/main" id="{9E24B273-C3CB-C3DC-3A74-7800C44784B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15">
            <a:extLst>
              <a:ext uri="{FF2B5EF4-FFF2-40B4-BE49-F238E27FC236}">
                <a16:creationId xmlns:a16="http://schemas.microsoft.com/office/drawing/2014/main" id="{1EFB8E68-32D0-D25B-2077-901B35FA6D7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3" name="TextBox 18">
            <a:extLst>
              <a:ext uri="{FF2B5EF4-FFF2-40B4-BE49-F238E27FC236}">
                <a16:creationId xmlns:a16="http://schemas.microsoft.com/office/drawing/2014/main" id="{E6AF6DDF-AAA0-A182-6A9B-EC7A73A0EEA7}"/>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1018901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609600" y="1927742"/>
            <a:ext cx="10645140" cy="7178158"/>
          </a:xfrm>
          <a:custGeom>
            <a:avLst/>
            <a:gdLst/>
            <a:ahLst/>
            <a:cxnLst/>
            <a:rect l="l" t="t" r="r" b="b"/>
            <a:pathLst>
              <a:path w="9138927" h="6464920">
                <a:moveTo>
                  <a:pt x="0" y="0"/>
                </a:moveTo>
                <a:lnTo>
                  <a:pt x="9138927" y="0"/>
                </a:lnTo>
                <a:lnTo>
                  <a:pt x="9138927" y="6464921"/>
                </a:lnTo>
                <a:lnTo>
                  <a:pt x="0" y="6464921"/>
                </a:lnTo>
                <a:lnTo>
                  <a:pt x="0" y="0"/>
                </a:lnTo>
                <a:close/>
              </a:path>
            </a:pathLst>
          </a:custGeom>
          <a:blipFill>
            <a:blip r:embed="rId2"/>
            <a:stretch>
              <a:fillRect/>
            </a:stretch>
          </a:blipFill>
        </p:spPr>
        <p:txBody>
          <a:bodyPr/>
          <a:lstStyle/>
          <a:p>
            <a:endParaRPr lang="en-US" dirty="0"/>
          </a:p>
        </p:txBody>
      </p:sp>
      <p:sp>
        <p:nvSpPr>
          <p:cNvPr id="12" name="TextBox 12"/>
          <p:cNvSpPr txBox="1"/>
          <p:nvPr/>
        </p:nvSpPr>
        <p:spPr>
          <a:xfrm>
            <a:off x="1298156" y="-382664"/>
            <a:ext cx="13233936" cy="1454791"/>
          </a:xfrm>
          <a:prstGeom prst="rect">
            <a:avLst/>
          </a:prstGeom>
        </p:spPr>
        <p:txBody>
          <a:bodyPr lIns="0" tIns="0" rIns="0" bIns="0" rtlCol="0" anchor="t">
            <a:spAutoFit/>
          </a:bodyPr>
          <a:lstStyle/>
          <a:p>
            <a:pPr algn="ctr">
              <a:lnSpc>
                <a:spcPts val="12799"/>
              </a:lnSpc>
              <a:spcBef>
                <a:spcPct val="0"/>
              </a:spcBef>
            </a:pPr>
            <a:r>
              <a:rPr lang="en-US" sz="6399" spc="-159">
                <a:solidFill>
                  <a:srgbClr val="0B3A7F"/>
                </a:solidFill>
                <a:latin typeface="Canva Sans Display"/>
              </a:rPr>
              <a:t>Module 4. Data analysis - Overview</a:t>
            </a:r>
          </a:p>
        </p:txBody>
      </p:sp>
      <p:sp>
        <p:nvSpPr>
          <p:cNvPr id="15" name="TextBox 15"/>
          <p:cNvSpPr txBox="1"/>
          <p:nvPr/>
        </p:nvSpPr>
        <p:spPr>
          <a:xfrm>
            <a:off x="1151619" y="2164653"/>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spc="-89">
                <a:solidFill>
                  <a:srgbClr val="FFFFFF"/>
                </a:solidFill>
                <a:latin typeface="Canva Sans Display"/>
              </a:rPr>
              <a:t>B</a:t>
            </a:r>
          </a:p>
        </p:txBody>
      </p:sp>
      <p:grpSp>
        <p:nvGrpSpPr>
          <p:cNvPr id="4" name="Group 3">
            <a:extLst>
              <a:ext uri="{FF2B5EF4-FFF2-40B4-BE49-F238E27FC236}">
                <a16:creationId xmlns:a16="http://schemas.microsoft.com/office/drawing/2014/main" id="{3C736A49-59C7-40AE-853E-275D583D6CE2}"/>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11AC492F-DC29-A87B-AC93-D7154A5E8F5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FB93A1BB-E603-DB3F-9761-34AC3BE98007}"/>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2" name="Content Placeholder 2">
            <a:extLst>
              <a:ext uri="{FF2B5EF4-FFF2-40B4-BE49-F238E27FC236}">
                <a16:creationId xmlns:a16="http://schemas.microsoft.com/office/drawing/2014/main" id="{935DB834-6DD2-1ED5-301B-3C2203DAC9DF}"/>
              </a:ext>
            </a:extLst>
          </p:cNvPr>
          <p:cNvSpPr txBox="1">
            <a:spLocks/>
          </p:cNvSpPr>
          <p:nvPr/>
        </p:nvSpPr>
        <p:spPr>
          <a:xfrm>
            <a:off x="11571052" y="1862080"/>
            <a:ext cx="6204065" cy="4922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DHIS2 is a widely used web-based data analysis and visualization platform used by Ministries of Health for public health surveillance.</a:t>
            </a:r>
          </a:p>
          <a:p>
            <a:r>
              <a:rPr lang="en-US" sz="3000" dirty="0"/>
              <a:t>It is managed by the University of Oslo, </a:t>
            </a:r>
            <a:r>
              <a:rPr lang="en-US" sz="3000" dirty="0">
                <a:hlinkClick r:id="rId5"/>
              </a:rPr>
              <a:t>www.dhis2.org</a:t>
            </a:r>
            <a:r>
              <a:rPr lang="en-US" sz="3000" dirty="0"/>
              <a:t>.</a:t>
            </a:r>
          </a:p>
          <a:p>
            <a:r>
              <a:rPr lang="en-US" sz="3000" dirty="0"/>
              <a:t>The DHIS2 features of WHONET will be covered in separate training module.</a:t>
            </a:r>
          </a:p>
        </p:txBody>
      </p:sp>
      <p:sp>
        <p:nvSpPr>
          <p:cNvPr id="3" name="Rectangle: Rounded Corners 2">
            <a:extLst>
              <a:ext uri="{FF2B5EF4-FFF2-40B4-BE49-F238E27FC236}">
                <a16:creationId xmlns:a16="http://schemas.microsoft.com/office/drawing/2014/main" id="{627C58F4-85FA-0CDB-56EC-D8FD01518F48}"/>
              </a:ext>
            </a:extLst>
          </p:cNvPr>
          <p:cNvSpPr/>
          <p:nvPr/>
        </p:nvSpPr>
        <p:spPr>
          <a:xfrm>
            <a:off x="827531" y="3272723"/>
            <a:ext cx="6944869"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52C961A-8FED-4744-6F24-58FDE3D99BD3}"/>
              </a:ext>
            </a:extLst>
          </p:cNvPr>
          <p:cNvSpPr/>
          <p:nvPr/>
        </p:nvSpPr>
        <p:spPr>
          <a:xfrm>
            <a:off x="3323523" y="2840499"/>
            <a:ext cx="93846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37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D39DD7F-6520-AB17-F0EE-8FC298CC8B5E}"/>
              </a:ext>
            </a:extLst>
          </p:cNvPr>
          <p:cNvGrpSpPr/>
          <p:nvPr/>
        </p:nvGrpSpPr>
        <p:grpSpPr>
          <a:xfrm>
            <a:off x="862668" y="2019300"/>
            <a:ext cx="7086600" cy="3123203"/>
            <a:chOff x="76200" y="1152019"/>
            <a:chExt cx="4724400" cy="2082135"/>
          </a:xfrm>
        </p:grpSpPr>
        <p:pic>
          <p:nvPicPr>
            <p:cNvPr id="4" name="Picture 3">
              <a:extLst>
                <a:ext uri="{FF2B5EF4-FFF2-40B4-BE49-F238E27FC236}">
                  <a16:creationId xmlns:a16="http://schemas.microsoft.com/office/drawing/2014/main" id="{8668CAAD-35FD-7659-F214-78DB91B7EFA5}"/>
                </a:ext>
              </a:extLst>
            </p:cNvPr>
            <p:cNvPicPr>
              <a:picLocks noChangeAspect="1"/>
            </p:cNvPicPr>
            <p:nvPr/>
          </p:nvPicPr>
          <p:blipFill>
            <a:blip r:embed="rId2"/>
            <a:stretch>
              <a:fillRect/>
            </a:stretch>
          </p:blipFill>
          <p:spPr>
            <a:xfrm>
              <a:off x="84085" y="1152019"/>
              <a:ext cx="4716515" cy="1636982"/>
            </a:xfrm>
            <a:prstGeom prst="rect">
              <a:avLst/>
            </a:prstGeom>
          </p:spPr>
        </p:pic>
        <p:sp>
          <p:nvSpPr>
            <p:cNvPr id="5" name="TextBox 4">
              <a:extLst>
                <a:ext uri="{FF2B5EF4-FFF2-40B4-BE49-F238E27FC236}">
                  <a16:creationId xmlns:a16="http://schemas.microsoft.com/office/drawing/2014/main" id="{3C8B678B-2C7C-607D-F030-86B371AB1CA1}"/>
                </a:ext>
              </a:extLst>
            </p:cNvPr>
            <p:cNvSpPr txBox="1"/>
            <p:nvPr/>
          </p:nvSpPr>
          <p:spPr>
            <a:xfrm>
              <a:off x="76200" y="2895600"/>
              <a:ext cx="4610607" cy="338554"/>
            </a:xfrm>
            <a:prstGeom prst="rect">
              <a:avLst/>
            </a:prstGeom>
            <a:noFill/>
          </p:spPr>
          <p:txBody>
            <a:bodyPr wrap="square" rtlCol="0">
              <a:spAutoFit/>
            </a:bodyPr>
            <a:lstStyle/>
            <a:p>
              <a:r>
                <a:rPr lang="en-US" sz="2700" b="1" dirty="0">
                  <a:latin typeface="Arial" charset="0"/>
                </a:rPr>
                <a:t>1. Export analysis results from WHONET</a:t>
              </a:r>
            </a:p>
          </p:txBody>
        </p:sp>
      </p:grpSp>
      <p:grpSp>
        <p:nvGrpSpPr>
          <p:cNvPr id="6" name="Group 5">
            <a:extLst>
              <a:ext uri="{FF2B5EF4-FFF2-40B4-BE49-F238E27FC236}">
                <a16:creationId xmlns:a16="http://schemas.microsoft.com/office/drawing/2014/main" id="{8CBF868D-A7D8-20F6-F764-74175F7528C8}"/>
              </a:ext>
            </a:extLst>
          </p:cNvPr>
          <p:cNvGrpSpPr/>
          <p:nvPr/>
        </p:nvGrpSpPr>
        <p:grpSpPr>
          <a:xfrm>
            <a:off x="8799306" y="1485900"/>
            <a:ext cx="9468852" cy="4130879"/>
            <a:chOff x="5026246" y="1482503"/>
            <a:chExt cx="4610607" cy="2753919"/>
          </a:xfrm>
        </p:grpSpPr>
        <p:grpSp>
          <p:nvGrpSpPr>
            <p:cNvPr id="7" name="Group 6">
              <a:extLst>
                <a:ext uri="{FF2B5EF4-FFF2-40B4-BE49-F238E27FC236}">
                  <a16:creationId xmlns:a16="http://schemas.microsoft.com/office/drawing/2014/main" id="{FF86B7CA-51BB-1D8B-637F-37248140F750}"/>
                </a:ext>
              </a:extLst>
            </p:cNvPr>
            <p:cNvGrpSpPr/>
            <p:nvPr/>
          </p:nvGrpSpPr>
          <p:grpSpPr>
            <a:xfrm>
              <a:off x="5029200" y="1482503"/>
              <a:ext cx="3432329" cy="2251297"/>
              <a:chOff x="146148" y="1010781"/>
              <a:chExt cx="4576439" cy="3001733"/>
            </a:xfrm>
          </p:grpSpPr>
          <p:sp>
            <p:nvSpPr>
              <p:cNvPr id="9" name="TextBox 8">
                <a:extLst>
                  <a:ext uri="{FF2B5EF4-FFF2-40B4-BE49-F238E27FC236}">
                    <a16:creationId xmlns:a16="http://schemas.microsoft.com/office/drawing/2014/main" id="{1674C156-56B3-73A6-96A5-0C5595BD4FE7}"/>
                  </a:ext>
                </a:extLst>
              </p:cNvPr>
              <p:cNvSpPr txBox="1"/>
              <p:nvPr/>
            </p:nvSpPr>
            <p:spPr>
              <a:xfrm>
                <a:off x="146148" y="1010781"/>
                <a:ext cx="4576439" cy="512961"/>
              </a:xfrm>
              <a:prstGeom prst="rect">
                <a:avLst/>
              </a:prstGeom>
              <a:noFill/>
            </p:spPr>
            <p:txBody>
              <a:bodyPr wrap="square" rtlCol="0">
                <a:spAutoFit/>
              </a:bodyPr>
              <a:lstStyle/>
              <a:p>
                <a:r>
                  <a:rPr lang="en-US" sz="3150" dirty="0"/>
                  <a:t>Metadata, Data Set, and Event import</a:t>
                </a:r>
                <a:endParaRPr lang="en-US" sz="2025" dirty="0"/>
              </a:p>
            </p:txBody>
          </p:sp>
          <p:pic>
            <p:nvPicPr>
              <p:cNvPr id="10" name="Picture 9">
                <a:extLst>
                  <a:ext uri="{FF2B5EF4-FFF2-40B4-BE49-F238E27FC236}">
                    <a16:creationId xmlns:a16="http://schemas.microsoft.com/office/drawing/2014/main" id="{45FD0A28-4CFC-B2BC-1CF1-890D42461A4D}"/>
                  </a:ext>
                </a:extLst>
              </p:cNvPr>
              <p:cNvPicPr>
                <a:picLocks noChangeAspect="1"/>
              </p:cNvPicPr>
              <p:nvPr/>
            </p:nvPicPr>
            <p:blipFill>
              <a:blip r:embed="rId3"/>
              <a:stretch>
                <a:fillRect/>
              </a:stretch>
            </p:blipFill>
            <p:spPr>
              <a:xfrm>
                <a:off x="237743" y="1917924"/>
                <a:ext cx="4335920" cy="2094590"/>
              </a:xfrm>
              <a:prstGeom prst="rect">
                <a:avLst/>
              </a:prstGeom>
            </p:spPr>
          </p:pic>
        </p:grpSp>
        <p:sp>
          <p:nvSpPr>
            <p:cNvPr id="8" name="TextBox 7">
              <a:extLst>
                <a:ext uri="{FF2B5EF4-FFF2-40B4-BE49-F238E27FC236}">
                  <a16:creationId xmlns:a16="http://schemas.microsoft.com/office/drawing/2014/main" id="{920D2D70-E815-BBAD-9304-5D86F20E8935}"/>
                </a:ext>
              </a:extLst>
            </p:cNvPr>
            <p:cNvSpPr txBox="1"/>
            <p:nvPr/>
          </p:nvSpPr>
          <p:spPr>
            <a:xfrm>
              <a:off x="5026246" y="3897868"/>
              <a:ext cx="4610607" cy="338554"/>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2. Import results into DHIS2</a:t>
              </a:r>
            </a:p>
          </p:txBody>
        </p:sp>
      </p:grpSp>
      <p:grpSp>
        <p:nvGrpSpPr>
          <p:cNvPr id="11" name="Group 10">
            <a:extLst>
              <a:ext uri="{FF2B5EF4-FFF2-40B4-BE49-F238E27FC236}">
                <a16:creationId xmlns:a16="http://schemas.microsoft.com/office/drawing/2014/main" id="{1D95943B-8177-CDA0-5D18-AC3AEB3F2C47}"/>
              </a:ext>
            </a:extLst>
          </p:cNvPr>
          <p:cNvGrpSpPr/>
          <p:nvPr/>
        </p:nvGrpSpPr>
        <p:grpSpPr>
          <a:xfrm>
            <a:off x="762000" y="6591300"/>
            <a:ext cx="6915911" cy="2845956"/>
            <a:chOff x="-570993" y="3851450"/>
            <a:chExt cx="4610607" cy="1897304"/>
          </a:xfrm>
        </p:grpSpPr>
        <p:pic>
          <p:nvPicPr>
            <p:cNvPr id="12" name="Picture 11" descr="Table&#10;&#10;Description automatically generated">
              <a:extLst>
                <a:ext uri="{FF2B5EF4-FFF2-40B4-BE49-F238E27FC236}">
                  <a16:creationId xmlns:a16="http://schemas.microsoft.com/office/drawing/2014/main" id="{9257F236-54E1-26B4-9A52-9FAF9DDB4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22" y="3851450"/>
              <a:ext cx="3191125" cy="1558294"/>
            </a:xfrm>
            <a:prstGeom prst="rect">
              <a:avLst/>
            </a:prstGeom>
          </p:spPr>
        </p:pic>
        <p:sp>
          <p:nvSpPr>
            <p:cNvPr id="13" name="TextBox 12">
              <a:extLst>
                <a:ext uri="{FF2B5EF4-FFF2-40B4-BE49-F238E27FC236}">
                  <a16:creationId xmlns:a16="http://schemas.microsoft.com/office/drawing/2014/main" id="{8540663F-A52D-9BF7-7C6F-3C392C0D5558}"/>
                </a:ext>
              </a:extLst>
            </p:cNvPr>
            <p:cNvSpPr txBox="1"/>
            <p:nvPr/>
          </p:nvSpPr>
          <p:spPr>
            <a:xfrm>
              <a:off x="-570993" y="5410200"/>
              <a:ext cx="4610607" cy="338554"/>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3. See the results in DHIS2</a:t>
              </a:r>
            </a:p>
          </p:txBody>
        </p:sp>
      </p:grpSp>
      <p:grpSp>
        <p:nvGrpSpPr>
          <p:cNvPr id="14" name="Group 13">
            <a:extLst>
              <a:ext uri="{FF2B5EF4-FFF2-40B4-BE49-F238E27FC236}">
                <a16:creationId xmlns:a16="http://schemas.microsoft.com/office/drawing/2014/main" id="{41A8EDC9-3EA7-CD0D-3792-947C94161CEA}"/>
              </a:ext>
            </a:extLst>
          </p:cNvPr>
          <p:cNvGrpSpPr/>
          <p:nvPr/>
        </p:nvGrpSpPr>
        <p:grpSpPr>
          <a:xfrm>
            <a:off x="8652512" y="6286500"/>
            <a:ext cx="10046969" cy="3531524"/>
            <a:chOff x="4457193" y="4562306"/>
            <a:chExt cx="4610607" cy="2140317"/>
          </a:xfrm>
        </p:grpSpPr>
        <p:grpSp>
          <p:nvGrpSpPr>
            <p:cNvPr id="15" name="Group 14">
              <a:extLst>
                <a:ext uri="{FF2B5EF4-FFF2-40B4-BE49-F238E27FC236}">
                  <a16:creationId xmlns:a16="http://schemas.microsoft.com/office/drawing/2014/main" id="{03C238EA-AEAA-293A-2772-7B9C1B2799E7}"/>
                </a:ext>
              </a:extLst>
            </p:cNvPr>
            <p:cNvGrpSpPr/>
            <p:nvPr/>
          </p:nvGrpSpPr>
          <p:grpSpPr>
            <a:xfrm>
              <a:off x="5174287" y="4562306"/>
              <a:ext cx="3210084" cy="1762295"/>
              <a:chOff x="6124234" y="4382637"/>
              <a:chExt cx="4280112" cy="2349726"/>
            </a:xfrm>
          </p:grpSpPr>
          <p:pic>
            <p:nvPicPr>
              <p:cNvPr id="17" name="Picture 16" descr="Graphical user interface&#10;&#10;Description automatically generated">
                <a:extLst>
                  <a:ext uri="{FF2B5EF4-FFF2-40B4-BE49-F238E27FC236}">
                    <a16:creationId xmlns:a16="http://schemas.microsoft.com/office/drawing/2014/main" id="{263B9DAD-12AA-A59F-D6C1-115D92FB44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234" y="4382637"/>
                <a:ext cx="4280112" cy="2349726"/>
              </a:xfrm>
              <a:prstGeom prst="rect">
                <a:avLst/>
              </a:prstGeom>
            </p:spPr>
          </p:pic>
          <p:sp>
            <p:nvSpPr>
              <p:cNvPr id="18" name="TextBox 17">
                <a:extLst>
                  <a:ext uri="{FF2B5EF4-FFF2-40B4-BE49-F238E27FC236}">
                    <a16:creationId xmlns:a16="http://schemas.microsoft.com/office/drawing/2014/main" id="{C5437E76-93A2-06CC-C76B-0177E600A4E2}"/>
                  </a:ext>
                </a:extLst>
              </p:cNvPr>
              <p:cNvSpPr txBox="1"/>
              <p:nvPr/>
            </p:nvSpPr>
            <p:spPr>
              <a:xfrm>
                <a:off x="6177425" y="5007479"/>
                <a:ext cx="1334188" cy="512961"/>
              </a:xfrm>
              <a:prstGeom prst="rect">
                <a:avLst/>
              </a:prstGeom>
              <a:noFill/>
            </p:spPr>
            <p:txBody>
              <a:bodyPr wrap="square" rtlCol="0">
                <a:spAutoFit/>
              </a:bodyPr>
              <a:lstStyle/>
              <a:p>
                <a:r>
                  <a:rPr lang="en-US" sz="1575" dirty="0"/>
                  <a:t>Map edited for confidentiality</a:t>
                </a:r>
              </a:p>
            </p:txBody>
          </p:sp>
        </p:grpSp>
        <p:sp>
          <p:nvSpPr>
            <p:cNvPr id="16" name="TextBox 15">
              <a:extLst>
                <a:ext uri="{FF2B5EF4-FFF2-40B4-BE49-F238E27FC236}">
                  <a16:creationId xmlns:a16="http://schemas.microsoft.com/office/drawing/2014/main" id="{1DB719E2-FBBF-902A-E6D0-8FA92872AF42}"/>
                </a:ext>
              </a:extLst>
            </p:cNvPr>
            <p:cNvSpPr txBox="1"/>
            <p:nvPr/>
          </p:nvSpPr>
          <p:spPr>
            <a:xfrm>
              <a:off x="4457193" y="6364069"/>
              <a:ext cx="4610607" cy="338554"/>
            </a:xfrm>
            <a:prstGeom prst="rect">
              <a:avLst/>
            </a:prstGeom>
            <a:noFill/>
          </p:spPr>
          <p:txBody>
            <a:bodyPr wrap="square" rtlCol="0">
              <a:spAutoFit/>
            </a:bodyPr>
            <a:lstStyle/>
            <a:p>
              <a:r>
                <a:rPr lang="en-US" sz="2700" b="1" dirty="0">
                  <a:latin typeface="Arial" charset="0"/>
                </a:rPr>
                <a:t>4. Visualize the results in DHIS2 with maps and charts</a:t>
              </a:r>
            </a:p>
          </p:txBody>
        </p:sp>
      </p:grpSp>
      <p:grpSp>
        <p:nvGrpSpPr>
          <p:cNvPr id="19" name="Group 18">
            <a:extLst>
              <a:ext uri="{FF2B5EF4-FFF2-40B4-BE49-F238E27FC236}">
                <a16:creationId xmlns:a16="http://schemas.microsoft.com/office/drawing/2014/main" id="{5F08ACE0-EE41-7183-9CA3-85380B1770E8}"/>
              </a:ext>
            </a:extLst>
          </p:cNvPr>
          <p:cNvGrpSpPr/>
          <p:nvPr/>
        </p:nvGrpSpPr>
        <p:grpSpPr>
          <a:xfrm>
            <a:off x="146542" y="146542"/>
            <a:ext cx="882158" cy="882158"/>
            <a:chOff x="146542" y="146542"/>
            <a:chExt cx="882158" cy="882158"/>
          </a:xfrm>
        </p:grpSpPr>
        <p:sp>
          <p:nvSpPr>
            <p:cNvPr id="20" name="Freeform 11">
              <a:extLst>
                <a:ext uri="{FF2B5EF4-FFF2-40B4-BE49-F238E27FC236}">
                  <a16:creationId xmlns:a16="http://schemas.microsoft.com/office/drawing/2014/main" id="{07591281-77FC-A163-B393-0E93246A9E9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12">
              <a:extLst>
                <a:ext uri="{FF2B5EF4-FFF2-40B4-BE49-F238E27FC236}">
                  <a16:creationId xmlns:a16="http://schemas.microsoft.com/office/drawing/2014/main" id="{E2136B41-489B-2BAF-AD27-BDF1224079BD}"/>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22" name="TextBox 2">
            <a:extLst>
              <a:ext uri="{FF2B5EF4-FFF2-40B4-BE49-F238E27FC236}">
                <a16:creationId xmlns:a16="http://schemas.microsoft.com/office/drawing/2014/main" id="{036771D1-F10C-397C-50E5-A2594DFCD92D}"/>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WHONET-DHIS2 Interoperability</a:t>
            </a:r>
          </a:p>
        </p:txBody>
      </p:sp>
    </p:spTree>
    <p:extLst>
      <p:ext uri="{BB962C8B-B14F-4D97-AF65-F5344CB8AC3E}">
        <p14:creationId xmlns:p14="http://schemas.microsoft.com/office/powerpoint/2010/main" val="657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Module 6. Data analysis – Quick analysis</a:t>
            </a:r>
          </a:p>
        </p:txBody>
      </p:sp>
      <p:sp>
        <p:nvSpPr>
          <p:cNvPr id="3" name="TextBox 3"/>
          <p:cNvSpPr txBox="1"/>
          <p:nvPr/>
        </p:nvSpPr>
        <p:spPr>
          <a:xfrm>
            <a:off x="2209799" y="1485900"/>
            <a:ext cx="14924769" cy="815929"/>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Montserrat"/>
              </a:rPr>
              <a:t>E</a:t>
            </a:r>
          </a:p>
        </p:txBody>
      </p:sp>
      <p:sp>
        <p:nvSpPr>
          <p:cNvPr id="16" name="TextBox 16"/>
          <p:cNvSpPr txBox="1"/>
          <p:nvPr/>
        </p:nvSpPr>
        <p:spPr>
          <a:xfrm>
            <a:off x="2218962" y="2645778"/>
            <a:ext cx="15535637" cy="897522"/>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Montserrat"/>
              </a:rPr>
              <a:t>WHONET Standard reports – Screen and Excel</a:t>
            </a:r>
          </a:p>
        </p:txBody>
      </p:sp>
      <p:sp>
        <p:nvSpPr>
          <p:cNvPr id="17" name="TextBox 17"/>
          <p:cNvSpPr txBox="1"/>
          <p:nvPr/>
        </p:nvSpPr>
        <p:spPr>
          <a:xfrm>
            <a:off x="2218963" y="3722034"/>
            <a:ext cx="11094552" cy="815929"/>
          </a:xfrm>
          <a:prstGeom prst="rect">
            <a:avLst/>
          </a:prstGeom>
        </p:spPr>
        <p:txBody>
          <a:bodyPr lIns="0" tIns="0" rIns="0" bIns="0" rtlCol="0" anchor="t">
            <a:spAutoFit/>
          </a:bodyPr>
          <a:lstStyle/>
          <a:p>
            <a:pPr>
              <a:lnSpc>
                <a:spcPts val="7068"/>
              </a:lnSpc>
            </a:pPr>
            <a:r>
              <a:rPr lang="en-US" sz="4200" spc="-8" dirty="0">
                <a:solidFill>
                  <a:srgbClr val="0B3A7F"/>
                </a:solidFill>
                <a:latin typeface="Montserrat"/>
              </a:rPr>
              <a:t>WHONET Standard reports – Word</a:t>
            </a:r>
          </a:p>
        </p:txBody>
      </p:sp>
      <p:sp>
        <p:nvSpPr>
          <p:cNvPr id="18" name="TextBox 18"/>
          <p:cNvSpPr txBox="1"/>
          <p:nvPr/>
        </p:nvSpPr>
        <p:spPr>
          <a:xfrm>
            <a:off x="2218963" y="6086018"/>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DHIS2 – Brief introduction</a:t>
            </a:r>
          </a:p>
        </p:txBody>
      </p:sp>
      <p:sp>
        <p:nvSpPr>
          <p:cNvPr id="19" name="TextBox 19"/>
          <p:cNvSpPr txBox="1"/>
          <p:nvPr/>
        </p:nvSpPr>
        <p:spPr>
          <a:xfrm>
            <a:off x="2218963" y="4865034"/>
            <a:ext cx="11094552" cy="828218"/>
          </a:xfrm>
          <a:prstGeom prst="rect">
            <a:avLst/>
          </a:prstGeom>
        </p:spPr>
        <p:txBody>
          <a:bodyPr lIns="0" tIns="0" rIns="0" bIns="0" rtlCol="0" anchor="t">
            <a:spAutoFit/>
          </a:bodyPr>
          <a:lstStyle/>
          <a:p>
            <a:pPr algn="l">
              <a:lnSpc>
                <a:spcPts val="7068"/>
              </a:lnSpc>
            </a:pPr>
            <a:r>
              <a:rPr lang="en-US" sz="4200" spc="-8" dirty="0">
                <a:solidFill>
                  <a:srgbClr val="0B3A7F"/>
                </a:solidFill>
                <a:latin typeface="Montserrat"/>
              </a:rPr>
              <a:t>User-defined reports</a:t>
            </a:r>
          </a:p>
        </p:txBody>
      </p:sp>
      <p:grpSp>
        <p:nvGrpSpPr>
          <p:cNvPr id="20" name="Group 19">
            <a:extLst>
              <a:ext uri="{FF2B5EF4-FFF2-40B4-BE49-F238E27FC236}">
                <a16:creationId xmlns:a16="http://schemas.microsoft.com/office/drawing/2014/main" id="{7D7CB43E-144B-30EB-3D72-6F5428D45F2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88C09D1A-B341-E5E2-1FB1-468933C015B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2">
              <a:extLst>
                <a:ext uri="{FF2B5EF4-FFF2-40B4-BE49-F238E27FC236}">
                  <a16:creationId xmlns:a16="http://schemas.microsoft.com/office/drawing/2014/main" id="{BC93856D-3334-8189-4496-811342DFA06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4" name="Freeform 14">
            <a:extLst>
              <a:ext uri="{FF2B5EF4-FFF2-40B4-BE49-F238E27FC236}">
                <a16:creationId xmlns:a16="http://schemas.microsoft.com/office/drawing/2014/main" id="{9E24B273-C3CB-C3DC-3A74-7800C44784B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15">
            <a:extLst>
              <a:ext uri="{FF2B5EF4-FFF2-40B4-BE49-F238E27FC236}">
                <a16:creationId xmlns:a16="http://schemas.microsoft.com/office/drawing/2014/main" id="{1EFB8E68-32D0-D25B-2077-901B35FA6D7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Montserrat"/>
              </a:rPr>
              <a:t>F</a:t>
            </a:r>
          </a:p>
        </p:txBody>
      </p:sp>
      <p:sp>
        <p:nvSpPr>
          <p:cNvPr id="23" name="TextBox 18">
            <a:extLst>
              <a:ext uri="{FF2B5EF4-FFF2-40B4-BE49-F238E27FC236}">
                <a16:creationId xmlns:a16="http://schemas.microsoft.com/office/drawing/2014/main" id="{E6AF6DDF-AAA0-A182-6A9B-EC7A73A0EEA7}"/>
              </a:ext>
            </a:extLst>
          </p:cNvPr>
          <p:cNvSpPr txBox="1"/>
          <p:nvPr/>
        </p:nvSpPr>
        <p:spPr>
          <a:xfrm>
            <a:off x="2217674" y="7385964"/>
            <a:ext cx="14241525" cy="815929"/>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Montserrat"/>
              </a:rPr>
              <a:t>WHONET Automation Tool – Brief introduction</a:t>
            </a:r>
          </a:p>
        </p:txBody>
      </p:sp>
    </p:spTree>
    <p:extLst>
      <p:ext uri="{BB962C8B-B14F-4D97-AF65-F5344CB8AC3E}">
        <p14:creationId xmlns:p14="http://schemas.microsoft.com/office/powerpoint/2010/main" val="3857518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333500"/>
            <a:ext cx="15773400" cy="6527007"/>
          </a:xfrm>
        </p:spPr>
        <p:txBody>
          <a:bodyPr/>
          <a:lstStyle/>
          <a:p>
            <a:r>
              <a:rPr lang="en-US" dirty="0"/>
              <a:t>The WHONET Automation Tool can bring automated daily, weekly, and monthly reports.</a:t>
            </a:r>
          </a:p>
          <a:p>
            <a:pPr lvl="1"/>
            <a:r>
              <a:rPr lang="en-US" dirty="0"/>
              <a:t>Alerts for important isolates and possible outbreaks</a:t>
            </a:r>
          </a:p>
          <a:p>
            <a:pPr lvl="1"/>
            <a:r>
              <a:rPr lang="en-US" dirty="0"/>
              <a:t>WHONET and BacLink alerts for data quality issues</a:t>
            </a:r>
          </a:p>
          <a:p>
            <a:r>
              <a:rPr lang="en-US" dirty="0"/>
              <a:t>Steps that can be automated include:  BacLink, WHONET, file backups, event monitoring, and email notifications of data managers, laboratory staff, infection control teams, and national authorities.</a:t>
            </a:r>
          </a:p>
          <a:p>
            <a:r>
              <a:rPr lang="en-US" dirty="0"/>
              <a:t>The use of the WHONET Automation Tool will be covered in a separate training module.</a:t>
            </a:r>
          </a:p>
        </p:txBody>
      </p:sp>
      <p:pic>
        <p:nvPicPr>
          <p:cNvPr id="8" name="Picture 7">
            <a:extLst>
              <a:ext uri="{FF2B5EF4-FFF2-40B4-BE49-F238E27FC236}">
                <a16:creationId xmlns:a16="http://schemas.microsoft.com/office/drawing/2014/main" id="{EE3F3B6B-C0AD-967A-3DA0-52BD02F9B503}"/>
              </a:ext>
            </a:extLst>
          </p:cNvPr>
          <p:cNvPicPr>
            <a:picLocks noChangeAspect="1"/>
          </p:cNvPicPr>
          <p:nvPr/>
        </p:nvPicPr>
        <p:blipFill>
          <a:blip r:embed="rId2"/>
          <a:stretch>
            <a:fillRect/>
          </a:stretch>
        </p:blipFill>
        <p:spPr>
          <a:xfrm>
            <a:off x="991552" y="5353279"/>
            <a:ext cx="7529408" cy="4819421"/>
          </a:xfrm>
          <a:prstGeom prst="rect">
            <a:avLst/>
          </a:prstGeom>
        </p:spPr>
      </p:pic>
      <p:pic>
        <p:nvPicPr>
          <p:cNvPr id="1026" name="Picture 2">
            <a:extLst>
              <a:ext uri="{FF2B5EF4-FFF2-40B4-BE49-F238E27FC236}">
                <a16:creationId xmlns:a16="http://schemas.microsoft.com/office/drawing/2014/main" id="{36537995-E9AF-868D-D722-357D3EA29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045" y="4986435"/>
            <a:ext cx="7105599" cy="53386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8A12294-FCAD-9CF5-AEEA-19588E285EAF}"/>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A838F9BF-1267-A447-8AAC-9FCD7D78BAD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FCFB1C6B-1C0B-61BD-E03E-10655ACFC32A}"/>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7" name="TextBox 2">
            <a:extLst>
              <a:ext uri="{FF2B5EF4-FFF2-40B4-BE49-F238E27FC236}">
                <a16:creationId xmlns:a16="http://schemas.microsoft.com/office/drawing/2014/main" id="{97FA427D-6D15-7B23-9C62-D63ABDE79448}"/>
              </a:ext>
            </a:extLst>
          </p:cNvPr>
          <p:cNvSpPr txBox="1"/>
          <p:nvPr/>
        </p:nvSpPr>
        <p:spPr>
          <a:xfrm>
            <a:off x="1600200"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WHONET Automation Tool</a:t>
            </a:r>
          </a:p>
        </p:txBody>
      </p:sp>
    </p:spTree>
    <p:extLst>
      <p:ext uri="{BB962C8B-B14F-4D97-AF65-F5344CB8AC3E}">
        <p14:creationId xmlns:p14="http://schemas.microsoft.com/office/powerpoint/2010/main" val="415042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6" y="-382664"/>
            <a:ext cx="13233936" cy="1426288"/>
          </a:xfrm>
          <a:prstGeom prst="rect">
            <a:avLst/>
          </a:prstGeom>
        </p:spPr>
        <p:txBody>
          <a:bodyPr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Select Quick analysis</a:t>
            </a:r>
          </a:p>
        </p:txBody>
      </p:sp>
      <p:grpSp>
        <p:nvGrpSpPr>
          <p:cNvPr id="10" name="Group 10"/>
          <p:cNvGrpSpPr/>
          <p:nvPr/>
        </p:nvGrpSpPr>
        <p:grpSpPr>
          <a:xfrm>
            <a:off x="1028700" y="2194135"/>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2" name="TextBox 12"/>
          <p:cNvSpPr txBox="1"/>
          <p:nvPr/>
        </p:nvSpPr>
        <p:spPr>
          <a:xfrm>
            <a:off x="1142094" y="2164653"/>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spc="-89">
                <a:solidFill>
                  <a:srgbClr val="FFFFFF"/>
                </a:solidFill>
                <a:latin typeface="Canva Sans Display"/>
              </a:rPr>
              <a:t>B</a:t>
            </a:r>
          </a:p>
        </p:txBody>
      </p:sp>
      <p:grpSp>
        <p:nvGrpSpPr>
          <p:cNvPr id="7" name="Group 6">
            <a:extLst>
              <a:ext uri="{FF2B5EF4-FFF2-40B4-BE49-F238E27FC236}">
                <a16:creationId xmlns:a16="http://schemas.microsoft.com/office/drawing/2014/main" id="{2F761C84-B2C7-54C0-C078-5B8E3C9267CC}"/>
              </a:ext>
            </a:extLst>
          </p:cNvPr>
          <p:cNvGrpSpPr/>
          <p:nvPr/>
        </p:nvGrpSpPr>
        <p:grpSpPr>
          <a:xfrm>
            <a:off x="146542" y="146542"/>
            <a:ext cx="882158" cy="882158"/>
            <a:chOff x="146542" y="146542"/>
            <a:chExt cx="882158" cy="882158"/>
          </a:xfrm>
        </p:grpSpPr>
        <p:sp>
          <p:nvSpPr>
            <p:cNvPr id="8" name="Freeform 11">
              <a:extLst>
                <a:ext uri="{FF2B5EF4-FFF2-40B4-BE49-F238E27FC236}">
                  <a16:creationId xmlns:a16="http://schemas.microsoft.com/office/drawing/2014/main" id="{48C6CDA6-F32A-866E-E7B1-89D77821A33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2969DE54-0EB2-8128-C8DB-D7DF43F666B8}"/>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pic>
        <p:nvPicPr>
          <p:cNvPr id="3" name="Picture 2">
            <a:extLst>
              <a:ext uri="{FF2B5EF4-FFF2-40B4-BE49-F238E27FC236}">
                <a16:creationId xmlns:a16="http://schemas.microsoft.com/office/drawing/2014/main" id="{7541F7CA-153A-AF95-4DC4-0DEB598CF802}"/>
              </a:ext>
            </a:extLst>
          </p:cNvPr>
          <p:cNvPicPr>
            <a:picLocks noChangeAspect="1"/>
          </p:cNvPicPr>
          <p:nvPr/>
        </p:nvPicPr>
        <p:blipFill>
          <a:blip r:embed="rId4"/>
          <a:stretch>
            <a:fillRect/>
          </a:stretch>
        </p:blipFill>
        <p:spPr>
          <a:xfrm>
            <a:off x="4191000" y="2705100"/>
            <a:ext cx="7897798" cy="3466913"/>
          </a:xfrm>
          <a:prstGeom prst="rect">
            <a:avLst/>
          </a:prstGeom>
        </p:spPr>
      </p:pic>
    </p:spTree>
    <p:extLst>
      <p:ext uri="{BB962C8B-B14F-4D97-AF65-F5344CB8AC3E}">
        <p14:creationId xmlns:p14="http://schemas.microsoft.com/office/powerpoint/2010/main" val="3287160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952989" y="2657710"/>
            <a:ext cx="6382023" cy="6382023"/>
          </a:xfrm>
          <a:custGeom>
            <a:avLst/>
            <a:gdLst/>
            <a:ahLst/>
            <a:cxnLst/>
            <a:rect l="l" t="t" r="r" b="b"/>
            <a:pathLst>
              <a:path w="6382023" h="6382023">
                <a:moveTo>
                  <a:pt x="0" y="0"/>
                </a:moveTo>
                <a:lnTo>
                  <a:pt x="6382022" y="0"/>
                </a:lnTo>
                <a:lnTo>
                  <a:pt x="6382022" y="6382023"/>
                </a:lnTo>
                <a:lnTo>
                  <a:pt x="0" y="6382023"/>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504345" y="175113"/>
            <a:ext cx="14769116" cy="1094746"/>
          </a:xfrm>
          <a:prstGeom prst="rect">
            <a:avLst/>
          </a:prstGeom>
        </p:spPr>
        <p:txBody>
          <a:bodyPr lIns="0" tIns="0" rIns="0" bIns="0" rtlCol="0" anchor="t">
            <a:spAutoFit/>
          </a:bodyPr>
          <a:lstStyle/>
          <a:p>
            <a:pPr algn="l">
              <a:lnSpc>
                <a:spcPts val="8959"/>
              </a:lnSpc>
            </a:pPr>
            <a:r>
              <a:rPr lang="en-US" sz="6399" spc="-31" dirty="0">
                <a:solidFill>
                  <a:srgbClr val="0B3A7F"/>
                </a:solidFill>
                <a:latin typeface="Montserrat"/>
              </a:rPr>
              <a:t>Thank you for watching Module 6</a:t>
            </a:r>
          </a:p>
        </p:txBody>
      </p:sp>
      <p:sp>
        <p:nvSpPr>
          <p:cNvPr id="6" name="TextBox 6"/>
          <p:cNvSpPr txBox="1"/>
          <p:nvPr/>
        </p:nvSpPr>
        <p:spPr>
          <a:xfrm>
            <a:off x="740019" y="1407831"/>
            <a:ext cx="17243487" cy="1110256"/>
          </a:xfrm>
          <a:prstGeom prst="rect">
            <a:avLst/>
          </a:prstGeom>
        </p:spPr>
        <p:txBody>
          <a:bodyPr lIns="0" tIns="0" rIns="0" bIns="0" rtlCol="0" anchor="t">
            <a:spAutoFit/>
          </a:bodyPr>
          <a:lstStyle/>
          <a:p>
            <a:pPr algn="l">
              <a:lnSpc>
                <a:spcPts val="4429"/>
              </a:lnSpc>
            </a:pPr>
            <a:r>
              <a:rPr lang="en-US" sz="3164" spc="-15">
                <a:solidFill>
                  <a:srgbClr val="0D8815"/>
                </a:solidFill>
                <a:latin typeface="Montserrat Bold"/>
              </a:rPr>
              <a:t>Congratulations!</a:t>
            </a:r>
            <a:r>
              <a:rPr lang="en-US" sz="3164" spc="-15">
                <a:solidFill>
                  <a:srgbClr val="0D8815"/>
                </a:solidFill>
                <a:latin typeface="Montserrat"/>
              </a:rPr>
              <a:t> That concludes the WHONET Training Course. Thank you for watching.</a:t>
            </a:r>
          </a:p>
        </p:txBody>
      </p:sp>
      <p:grpSp>
        <p:nvGrpSpPr>
          <p:cNvPr id="8" name="Group 7">
            <a:extLst>
              <a:ext uri="{FF2B5EF4-FFF2-40B4-BE49-F238E27FC236}">
                <a16:creationId xmlns:a16="http://schemas.microsoft.com/office/drawing/2014/main" id="{94B33BCD-A92B-8207-BF9B-A896FD4A868A}"/>
              </a:ext>
            </a:extLst>
          </p:cNvPr>
          <p:cNvGrpSpPr/>
          <p:nvPr/>
        </p:nvGrpSpPr>
        <p:grpSpPr>
          <a:xfrm>
            <a:off x="146542" y="146542"/>
            <a:ext cx="882158" cy="882158"/>
            <a:chOff x="146542" y="146542"/>
            <a:chExt cx="882158" cy="882158"/>
          </a:xfrm>
        </p:grpSpPr>
        <p:sp>
          <p:nvSpPr>
            <p:cNvPr id="9" name="Freeform 11">
              <a:extLst>
                <a:ext uri="{FF2B5EF4-FFF2-40B4-BE49-F238E27FC236}">
                  <a16:creationId xmlns:a16="http://schemas.microsoft.com/office/drawing/2014/main" id="{632396CD-7C55-5565-EB99-27E76313B56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2">
              <a:extLst>
                <a:ext uri="{FF2B5EF4-FFF2-40B4-BE49-F238E27FC236}">
                  <a16:creationId xmlns:a16="http://schemas.microsoft.com/office/drawing/2014/main" id="{A0396E7C-C7FD-258C-371E-77B1C6D5F523}"/>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B9CA49-31F8-8798-8169-5FD9D9AC4F12}"/>
              </a:ext>
            </a:extLst>
          </p:cNvPr>
          <p:cNvPicPr>
            <a:picLocks noChangeAspect="1"/>
          </p:cNvPicPr>
          <p:nvPr/>
        </p:nvPicPr>
        <p:blipFill>
          <a:blip r:embed="rId2"/>
          <a:stretch>
            <a:fillRect/>
          </a:stretch>
        </p:blipFill>
        <p:spPr>
          <a:xfrm>
            <a:off x="609600" y="17526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2164140" y="1993404"/>
            <a:ext cx="5272265" cy="5953176"/>
          </a:xfrm>
        </p:spPr>
        <p:txBody>
          <a:bodyPr>
            <a:normAutofit/>
          </a:bodyPr>
          <a:lstStyle/>
          <a:p>
            <a:r>
              <a:rPr lang="en-US" sz="3000" dirty="0"/>
              <a:t>WHONET Standard reports</a:t>
            </a:r>
          </a:p>
          <a:p>
            <a:pPr lvl="1"/>
            <a:r>
              <a:rPr lang="en-US" sz="2600" dirty="0"/>
              <a:t>Screen, Excel, Word, and PDF</a:t>
            </a:r>
          </a:p>
          <a:p>
            <a:r>
              <a:rPr lang="en-US" sz="3000" dirty="0"/>
              <a:t>User-defined reports</a:t>
            </a:r>
          </a:p>
          <a:p>
            <a:pPr lvl="1"/>
            <a:r>
              <a:rPr lang="en-US" sz="2600" dirty="0"/>
              <a:t>Screen and Excel</a:t>
            </a:r>
          </a:p>
          <a:p>
            <a:r>
              <a:rPr lang="en-US" sz="3000" dirty="0"/>
              <a:t>DHIS2 </a:t>
            </a:r>
          </a:p>
          <a:p>
            <a:pPr lvl="1"/>
            <a:r>
              <a:rPr lang="en-US" sz="2600" dirty="0"/>
              <a:t>DHIS2 “Data Set” files</a:t>
            </a:r>
          </a:p>
          <a:p>
            <a:pPr lvl="1"/>
            <a:r>
              <a:rPr lang="en-US" sz="2600" dirty="0"/>
              <a:t>DHIS2 “Meta-data” files</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Quick analysis – report types</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533400" y="2755900"/>
            <a:ext cx="3920195"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91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6A6854-15E2-CCCA-0443-584BB743E4A1}"/>
              </a:ext>
            </a:extLst>
          </p:cNvPr>
          <p:cNvPicPr>
            <a:picLocks noChangeAspect="1"/>
          </p:cNvPicPr>
          <p:nvPr/>
        </p:nvPicPr>
        <p:blipFill>
          <a:blip r:embed="rId2"/>
          <a:stretch>
            <a:fillRect/>
          </a:stretch>
        </p:blipFill>
        <p:spPr>
          <a:xfrm>
            <a:off x="609600" y="17526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2164140" y="1993404"/>
            <a:ext cx="5272265" cy="5953176"/>
          </a:xfrm>
        </p:spPr>
        <p:txBody>
          <a:bodyPr>
            <a:normAutofit/>
          </a:bodyPr>
          <a:lstStyle/>
          <a:p>
            <a:r>
              <a:rPr lang="en-US" sz="3000" dirty="0"/>
              <a:t>Choose a report</a:t>
            </a:r>
          </a:p>
          <a:p>
            <a:r>
              <a:rPr lang="en-US" sz="3000" dirty="0"/>
              <a:t>Choose a data file or many data files</a:t>
            </a:r>
          </a:p>
          <a:p>
            <a:r>
              <a:rPr lang="en-US" sz="3000" dirty="0"/>
              <a:t>Choose the output destination</a:t>
            </a:r>
          </a:p>
          <a:p>
            <a:pPr lvl="1"/>
            <a:r>
              <a:rPr lang="en-US" sz="2200" dirty="0"/>
              <a:t>Screen, Excel, Word, or PDF</a:t>
            </a:r>
          </a:p>
          <a:p>
            <a:pPr lvl="1"/>
            <a:r>
              <a:rPr lang="en-US" sz="2200" dirty="0"/>
              <a:t>The valid choices will depend on which report you select</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6069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Quick analysis parameters</a:t>
            </a:r>
          </a:p>
        </p:txBody>
      </p:sp>
      <p:sp>
        <p:nvSpPr>
          <p:cNvPr id="9" name="Rectangle: Rounded Corners 8">
            <a:extLst>
              <a:ext uri="{FF2B5EF4-FFF2-40B4-BE49-F238E27FC236}">
                <a16:creationId xmlns:a16="http://schemas.microsoft.com/office/drawing/2014/main" id="{118041A1-D3B1-C619-55EE-B23ADA7DCA5F}"/>
              </a:ext>
            </a:extLst>
          </p:cNvPr>
          <p:cNvSpPr/>
          <p:nvPr/>
        </p:nvSpPr>
        <p:spPr>
          <a:xfrm>
            <a:off x="685800" y="6915499"/>
            <a:ext cx="2212848"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9E7B282-98A0-92CA-B568-24D0B18491FF}"/>
              </a:ext>
            </a:extLst>
          </p:cNvPr>
          <p:cNvSpPr/>
          <p:nvPr/>
        </p:nvSpPr>
        <p:spPr>
          <a:xfrm>
            <a:off x="827654" y="3848100"/>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9A6F2ED-EACF-2F7B-9811-340AB9A6CCF4}"/>
              </a:ext>
            </a:extLst>
          </p:cNvPr>
          <p:cNvSpPr/>
          <p:nvPr/>
        </p:nvSpPr>
        <p:spPr>
          <a:xfrm>
            <a:off x="4561454" y="6890099"/>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97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B95642-F78C-9997-2287-D6DA9B0C6C6E}"/>
              </a:ext>
            </a:extLst>
          </p:cNvPr>
          <p:cNvPicPr>
            <a:picLocks noChangeAspect="1"/>
          </p:cNvPicPr>
          <p:nvPr/>
        </p:nvPicPr>
        <p:blipFill>
          <a:blip r:embed="rId2"/>
          <a:stretch>
            <a:fillRect/>
          </a:stretch>
        </p:blipFill>
        <p:spPr>
          <a:xfrm>
            <a:off x="1395560" y="1831034"/>
            <a:ext cx="11301413" cy="6310555"/>
          </a:xfrm>
          <a:prstGeom prst="rect">
            <a:avLst/>
          </a:prstGeom>
        </p:spPr>
      </p:pic>
      <p:sp>
        <p:nvSpPr>
          <p:cNvPr id="14" name="TextBox 14"/>
          <p:cNvSpPr txBox="1"/>
          <p:nvPr/>
        </p:nvSpPr>
        <p:spPr>
          <a:xfrm>
            <a:off x="1298156" y="-382664"/>
            <a:ext cx="15542044" cy="1454791"/>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Montserrat" panose="00000500000000000000" pitchFamily="2" charset="0"/>
              </a:rPr>
              <a:t>Choose the data files</a:t>
            </a:r>
          </a:p>
        </p:txBody>
      </p:sp>
      <p:grpSp>
        <p:nvGrpSpPr>
          <p:cNvPr id="15" name="Group 15"/>
          <p:cNvGrpSpPr/>
          <p:nvPr/>
        </p:nvGrpSpPr>
        <p:grpSpPr>
          <a:xfrm>
            <a:off x="228600" y="2194135"/>
            <a:ext cx="771999" cy="77199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p>
          </p:txBody>
        </p:sp>
      </p:grpSp>
      <p:sp>
        <p:nvSpPr>
          <p:cNvPr id="17" name="TextBox 17"/>
          <p:cNvSpPr txBox="1"/>
          <p:nvPr/>
        </p:nvSpPr>
        <p:spPr>
          <a:xfrm>
            <a:off x="341994" y="2177353"/>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spc="-89" dirty="0">
                <a:solidFill>
                  <a:srgbClr val="FFFFFF"/>
                </a:solidFill>
                <a:latin typeface="Canva Sans Display"/>
              </a:rPr>
              <a:t>B</a:t>
            </a:r>
          </a:p>
        </p:txBody>
      </p:sp>
      <p:grpSp>
        <p:nvGrpSpPr>
          <p:cNvPr id="4" name="Group 3">
            <a:extLst>
              <a:ext uri="{FF2B5EF4-FFF2-40B4-BE49-F238E27FC236}">
                <a16:creationId xmlns:a16="http://schemas.microsoft.com/office/drawing/2014/main" id="{CBCD916D-9B13-2CEA-ED8E-30E7FB775809}"/>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F5D1C700-D487-942B-53FA-7459F87FC97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5AD67CA0-DD0B-69E1-2AF3-8B41E5636589}"/>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2" name="Rectangle: Rounded Corners 1">
            <a:extLst>
              <a:ext uri="{FF2B5EF4-FFF2-40B4-BE49-F238E27FC236}">
                <a16:creationId xmlns:a16="http://schemas.microsoft.com/office/drawing/2014/main" id="{E16FBECA-6C74-71A1-A170-E296E187C9F1}"/>
              </a:ext>
            </a:extLst>
          </p:cNvPr>
          <p:cNvSpPr/>
          <p:nvPr/>
        </p:nvSpPr>
        <p:spPr>
          <a:xfrm>
            <a:off x="4831785" y="2141805"/>
            <a:ext cx="4312215" cy="124909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E1A7B84-497A-17F9-E6A7-FE1F8BF08535}"/>
              </a:ext>
            </a:extLst>
          </p:cNvPr>
          <p:cNvSpPr/>
          <p:nvPr/>
        </p:nvSpPr>
        <p:spPr>
          <a:xfrm>
            <a:off x="9448800" y="2556444"/>
            <a:ext cx="2212848"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94110AF-45BF-CFA9-9059-84854BECBD47}"/>
              </a:ext>
            </a:extLst>
          </p:cNvPr>
          <p:cNvSpPr txBox="1">
            <a:spLocks/>
          </p:cNvSpPr>
          <p:nvPr/>
        </p:nvSpPr>
        <p:spPr>
          <a:xfrm>
            <a:off x="13091935" y="2009724"/>
            <a:ext cx="3900665" cy="59531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Choose one or more data files</a:t>
            </a:r>
          </a:p>
          <a:p>
            <a:r>
              <a:rPr lang="en-US" sz="3000" dirty="0"/>
              <a:t>The data files can be from one laboratory or from many laboratories</a:t>
            </a:r>
            <a:endParaRPr lang="en-US" sz="2200" dirty="0"/>
          </a:p>
        </p:txBody>
      </p:sp>
    </p:spTree>
    <p:extLst>
      <p:ext uri="{BB962C8B-B14F-4D97-AF65-F5344CB8AC3E}">
        <p14:creationId xmlns:p14="http://schemas.microsoft.com/office/powerpoint/2010/main" val="62455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72CD55-F625-A975-D215-FE41A3A186F4}"/>
              </a:ext>
            </a:extLst>
          </p:cNvPr>
          <p:cNvPicPr>
            <a:picLocks noChangeAspect="1"/>
          </p:cNvPicPr>
          <p:nvPr/>
        </p:nvPicPr>
        <p:blipFill>
          <a:blip r:embed="rId2"/>
          <a:stretch>
            <a:fillRect/>
          </a:stretch>
        </p:blipFill>
        <p:spPr>
          <a:xfrm>
            <a:off x="765045" y="1562100"/>
            <a:ext cx="11049000" cy="7810500"/>
          </a:xfrm>
          <a:prstGeom prst="rect">
            <a:avLst/>
          </a:prstGeom>
        </p:spPr>
      </p:pic>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695612"/>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Montserrat"/>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068369"/>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Montserrat"/>
              </a:rPr>
              <a:t>The data file is selected</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838200" y="7048500"/>
            <a:ext cx="201168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45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2495</Words>
  <Application>Microsoft Office PowerPoint</Application>
  <PresentationFormat>Custom</PresentationFormat>
  <Paragraphs>409</Paragraphs>
  <Slides>50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Montserrat Bold</vt:lpstr>
      <vt:lpstr>Arial</vt:lpstr>
      <vt:lpstr>Canva Sans Display</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Data analysis -  Interactive analysis with WHONET, Part 2</dc:title>
  <dc:creator>John Stelling</dc:creator>
  <cp:lastModifiedBy>John Stelling</cp:lastModifiedBy>
  <cp:revision>3</cp:revision>
  <dcterms:created xsi:type="dcterms:W3CDTF">2006-08-16T00:00:00Z</dcterms:created>
  <dcterms:modified xsi:type="dcterms:W3CDTF">2023-11-11T17:06:30Z</dcterms:modified>
  <dc:identifier>DAFWvOlRt7o</dc:identifier>
</cp:coreProperties>
</file>